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323" r:id="rId3"/>
    <p:sldId id="363" r:id="rId4"/>
    <p:sldId id="346" r:id="rId5"/>
    <p:sldId id="354" r:id="rId6"/>
    <p:sldId id="341" r:id="rId7"/>
    <p:sldId id="355" r:id="rId8"/>
    <p:sldId id="357" r:id="rId9"/>
    <p:sldId id="332" r:id="rId10"/>
    <p:sldId id="343" r:id="rId11"/>
    <p:sldId id="359" r:id="rId12"/>
    <p:sldId id="334" r:id="rId13"/>
    <p:sldId id="348" r:id="rId14"/>
    <p:sldId id="358" r:id="rId15"/>
    <p:sldId id="361" r:id="rId16"/>
    <p:sldId id="362" r:id="rId17"/>
    <p:sldId id="315" r:id="rId18"/>
    <p:sldId id="330" r:id="rId19"/>
    <p:sldId id="364" r:id="rId20"/>
    <p:sldId id="3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B0D5CC-107B-4131-A03F-9EA1B51AA472}">
          <p14:sldIdLst>
            <p14:sldId id="257"/>
            <p14:sldId id="323"/>
            <p14:sldId id="363"/>
            <p14:sldId id="346"/>
            <p14:sldId id="354"/>
            <p14:sldId id="341"/>
            <p14:sldId id="355"/>
            <p14:sldId id="357"/>
            <p14:sldId id="332"/>
            <p14:sldId id="343"/>
            <p14:sldId id="359"/>
            <p14:sldId id="334"/>
            <p14:sldId id="348"/>
            <p14:sldId id="358"/>
            <p14:sldId id="361"/>
            <p14:sldId id="362"/>
          </p14:sldIdLst>
        </p14:section>
        <p14:section name="Additional_slides" id="{2E6464D6-1631-468F-888C-BFD32CC34CD6}">
          <p14:sldIdLst>
            <p14:sldId id="315"/>
            <p14:sldId id="330"/>
            <p14:sldId id="364"/>
            <p14:sldId id="3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7" autoAdjust="0"/>
    <p:restoredTop sz="94660"/>
  </p:normalViewPr>
  <p:slideViewPr>
    <p:cSldViewPr snapToGrid="0" showGuides="1">
      <p:cViewPr varScale="1">
        <p:scale>
          <a:sx n="116" d="100"/>
          <a:sy n="116" d="100"/>
        </p:scale>
        <p:origin x="120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27E8-6DC0-47AE-BF25-5E9EB6CC39CC}"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079D9-6A4F-4EC6-A422-730AB2D043A6}" type="slidenum">
              <a:rPr lang="en-US" smtClean="0"/>
              <a:t>‹#›</a:t>
            </a:fld>
            <a:endParaRPr lang="en-US"/>
          </a:p>
        </p:txBody>
      </p:sp>
    </p:spTree>
    <p:extLst>
      <p:ext uri="{BB962C8B-B14F-4D97-AF65-F5344CB8AC3E}">
        <p14:creationId xmlns:p14="http://schemas.microsoft.com/office/powerpoint/2010/main" val="335037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Jeffrey Chandler and I’m currently a Master’s student at University of Montana under Solomon Dobrowski and Sean Parks and Alina Cansler. Zach Steel helped with conceptualizing this project. This presentation is on quantifying the multivariate fire-regime departure across western US Wilderness Areas. To begin…</a:t>
            </a:r>
          </a:p>
        </p:txBody>
      </p:sp>
      <p:sp>
        <p:nvSpPr>
          <p:cNvPr id="4" name="Slide Number Placeholder 3"/>
          <p:cNvSpPr>
            <a:spLocks noGrp="1"/>
          </p:cNvSpPr>
          <p:nvPr>
            <p:ph type="sldNum" sz="quarter" idx="5"/>
          </p:nvPr>
        </p:nvSpPr>
        <p:spPr/>
        <p:txBody>
          <a:bodyPr/>
          <a:lstStyle/>
          <a:p>
            <a:fld id="{66F12087-8575-4DB9-B7FF-E58851873910}" type="slidenum">
              <a:rPr lang="en-US" smtClean="0"/>
              <a:t>1</a:t>
            </a:fld>
            <a:endParaRPr lang="en-US"/>
          </a:p>
        </p:txBody>
      </p:sp>
    </p:spTree>
    <p:extLst>
      <p:ext uri="{BB962C8B-B14F-4D97-AF65-F5344CB8AC3E}">
        <p14:creationId xmlns:p14="http://schemas.microsoft.com/office/powerpoint/2010/main" val="2879262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quantify the differences in these distributions? *click* We chose to use the Earth Mover’s Distance, which is a nonparametric statistic that quantifies the difference between two distributions *click*. Where we can capture changes in fire-regimes like this *point to distributions*.  Now, because we simulated fire frequency independently from fire severity, we computed Earth Mover’s distance on each attribute to get a departure in each attribute, which were combined into a fire-regime departure metric. Now we can get into results! First, west wide *click*</a:t>
            </a:r>
          </a:p>
        </p:txBody>
      </p:sp>
      <p:sp>
        <p:nvSpPr>
          <p:cNvPr id="4" name="Slide Number Placeholder 3"/>
          <p:cNvSpPr>
            <a:spLocks noGrp="1"/>
          </p:cNvSpPr>
          <p:nvPr>
            <p:ph type="sldNum" sz="quarter" idx="5"/>
          </p:nvPr>
        </p:nvSpPr>
        <p:spPr/>
        <p:txBody>
          <a:bodyPr/>
          <a:lstStyle/>
          <a:p>
            <a:fld id="{9DD14B5F-3DAD-4420-8B27-BCEA5699457B}" type="slidenum">
              <a:rPr lang="en-US" smtClean="0"/>
              <a:t>10</a:t>
            </a:fld>
            <a:endParaRPr lang="en-US"/>
          </a:p>
        </p:txBody>
      </p:sp>
    </p:spTree>
    <p:extLst>
      <p:ext uri="{BB962C8B-B14F-4D97-AF65-F5344CB8AC3E}">
        <p14:creationId xmlns:p14="http://schemas.microsoft.com/office/powerpoint/2010/main" val="2910810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*pause*We can look at how our fire regime departure index is distributed spatially, which  *click* California is clearly more departed than most other places in the west, and that the least departed states appear to be Idaho and Montana. We can apply the same methods to wilderness areas. *click*</a:t>
            </a:r>
          </a:p>
        </p:txBody>
      </p:sp>
      <p:sp>
        <p:nvSpPr>
          <p:cNvPr id="4" name="Slide Number Placeholder 3"/>
          <p:cNvSpPr>
            <a:spLocks noGrp="1"/>
          </p:cNvSpPr>
          <p:nvPr>
            <p:ph type="sldNum" sz="quarter" idx="5"/>
          </p:nvPr>
        </p:nvSpPr>
        <p:spPr/>
        <p:txBody>
          <a:bodyPr/>
          <a:lstStyle/>
          <a:p>
            <a:fld id="{66F12087-8575-4DB9-B7FF-E58851873910}" type="slidenum">
              <a:rPr lang="en-US" smtClean="0"/>
              <a:t>11</a:t>
            </a:fld>
            <a:endParaRPr lang="en-US"/>
          </a:p>
        </p:txBody>
      </p:sp>
    </p:spTree>
    <p:extLst>
      <p:ext uri="{BB962C8B-B14F-4D97-AF65-F5344CB8AC3E}">
        <p14:creationId xmlns:p14="http://schemas.microsoft.com/office/powerpoint/2010/main" val="292899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*pause*We see the same patterns, albeit less strongly. Now, because our index combines independent departures in fire frequency and fire severity, we can look at how fire frequency and severity of western US wilderness areas are changing. *click*</a:t>
            </a:r>
          </a:p>
        </p:txBody>
      </p:sp>
      <p:sp>
        <p:nvSpPr>
          <p:cNvPr id="4" name="Slide Number Placeholder 3"/>
          <p:cNvSpPr>
            <a:spLocks noGrp="1"/>
          </p:cNvSpPr>
          <p:nvPr>
            <p:ph type="sldNum" sz="quarter" idx="5"/>
          </p:nvPr>
        </p:nvSpPr>
        <p:spPr/>
        <p:txBody>
          <a:bodyPr/>
          <a:lstStyle/>
          <a:p>
            <a:fld id="{66F12087-8575-4DB9-B7FF-E58851873910}" type="slidenum">
              <a:rPr lang="en-US" smtClean="0"/>
              <a:t>12</a:t>
            </a:fld>
            <a:endParaRPr lang="en-US"/>
          </a:p>
        </p:txBody>
      </p:sp>
    </p:spTree>
    <p:extLst>
      <p:ext uri="{BB962C8B-B14F-4D97-AF65-F5344CB8AC3E}">
        <p14:creationId xmlns:p14="http://schemas.microsoft.com/office/powerpoint/2010/main" val="891942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 is our fire frequency metric, and our y is our fire severity metric. Each quadrant represents and labels the net direction of fire frequency and severity. We can see where the </a:t>
            </a:r>
            <a:r>
              <a:rPr lang="en-US" dirty="0" err="1"/>
              <a:t>aldo</a:t>
            </a:r>
            <a:r>
              <a:rPr lang="en-US" dirty="0"/>
              <a:t> </a:t>
            </a:r>
            <a:r>
              <a:rPr lang="en-US" dirty="0" err="1"/>
              <a:t>leopold</a:t>
            </a:r>
            <a:r>
              <a:rPr lang="en-US" dirty="0"/>
              <a:t> and the </a:t>
            </a:r>
            <a:r>
              <a:rPr lang="en-US" dirty="0" err="1"/>
              <a:t>gila</a:t>
            </a:r>
            <a:r>
              <a:rPr lang="en-US" dirty="0"/>
              <a:t> wildernesses fall on this plot *click*.*pause*. And now for every wilderness area *click*. As we can see,  barring some exceptions, most wildernesses are burning less frequently, more severely. From these data we have demonstrated our method and how it sees fire-regime departures across the west, from these data, we can make the following </a:t>
            </a:r>
            <a:r>
              <a:rPr lang="en-US" dirty="0" err="1"/>
              <a:t>conclusisons</a:t>
            </a:r>
            <a:r>
              <a:rPr lang="en-US" dirty="0"/>
              <a:t> *click*</a:t>
            </a:r>
          </a:p>
        </p:txBody>
      </p:sp>
      <p:sp>
        <p:nvSpPr>
          <p:cNvPr id="4" name="Slide Number Placeholder 3"/>
          <p:cNvSpPr>
            <a:spLocks noGrp="1"/>
          </p:cNvSpPr>
          <p:nvPr>
            <p:ph type="sldNum" sz="quarter" idx="5"/>
          </p:nvPr>
        </p:nvSpPr>
        <p:spPr/>
        <p:txBody>
          <a:bodyPr/>
          <a:lstStyle/>
          <a:p>
            <a:fld id="{66F12087-8575-4DB9-B7FF-E58851873910}" type="slidenum">
              <a:rPr lang="en-US" smtClean="0"/>
              <a:t>13</a:t>
            </a:fld>
            <a:endParaRPr lang="en-US"/>
          </a:p>
        </p:txBody>
      </p:sp>
    </p:spTree>
    <p:extLst>
      <p:ext uri="{BB962C8B-B14F-4D97-AF65-F5344CB8AC3E}">
        <p14:creationId xmlns:p14="http://schemas.microsoft.com/office/powerpoint/2010/main" val="60943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metric captures distributional changes in fire regimes</a:t>
            </a:r>
          </a:p>
          <a:p>
            <a:r>
              <a:rPr lang="en-US" dirty="0"/>
              <a:t>California contains the highest departures.</a:t>
            </a:r>
          </a:p>
          <a:p>
            <a:r>
              <a:rPr lang="en-US" dirty="0"/>
              <a:t>And most wilderness areas are burning less frequently, more severely</a:t>
            </a:r>
          </a:p>
          <a:p>
            <a:r>
              <a:rPr lang="en-US" dirty="0"/>
              <a:t>And with that *click*</a:t>
            </a:r>
          </a:p>
        </p:txBody>
      </p:sp>
      <p:sp>
        <p:nvSpPr>
          <p:cNvPr id="4" name="Slide Number Placeholder 3"/>
          <p:cNvSpPr>
            <a:spLocks noGrp="1"/>
          </p:cNvSpPr>
          <p:nvPr>
            <p:ph type="sldNum" sz="quarter" idx="5"/>
          </p:nvPr>
        </p:nvSpPr>
        <p:spPr/>
        <p:txBody>
          <a:bodyPr/>
          <a:lstStyle/>
          <a:p>
            <a:fld id="{66F12087-8575-4DB9-B7FF-E58851873910}" type="slidenum">
              <a:rPr lang="en-US" smtClean="0"/>
              <a:t>14</a:t>
            </a:fld>
            <a:endParaRPr lang="en-US"/>
          </a:p>
        </p:txBody>
      </p:sp>
    </p:spTree>
    <p:extLst>
      <p:ext uri="{BB962C8B-B14F-4D97-AF65-F5344CB8AC3E}">
        <p14:creationId xmlns:p14="http://schemas.microsoft.com/office/powerpoint/2010/main" val="78278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Aldo Leopold wilderness institute for funding this project. Solomon, Sean and Alina for being on my committee, Zach, Gavin Jones, and Tyler Hoecker for help with the major concepts and motivations. And I’d like to generally thank lab mate Svetlana, the UM writing Center, my brother, and my graduate student cohort for various places of advice, help, and community. *click*</a:t>
            </a:r>
          </a:p>
        </p:txBody>
      </p:sp>
      <p:sp>
        <p:nvSpPr>
          <p:cNvPr id="4" name="Slide Number Placeholder 3"/>
          <p:cNvSpPr>
            <a:spLocks noGrp="1"/>
          </p:cNvSpPr>
          <p:nvPr>
            <p:ph type="sldNum" sz="quarter" idx="5"/>
          </p:nvPr>
        </p:nvSpPr>
        <p:spPr/>
        <p:txBody>
          <a:bodyPr/>
          <a:lstStyle/>
          <a:p>
            <a:fld id="{66F12087-8575-4DB9-B7FF-E58851873910}" type="slidenum">
              <a:rPr lang="en-US" smtClean="0"/>
              <a:t>15</a:t>
            </a:fld>
            <a:endParaRPr lang="en-US"/>
          </a:p>
        </p:txBody>
      </p:sp>
    </p:spTree>
    <p:extLst>
      <p:ext uri="{BB962C8B-B14F-4D97-AF65-F5344CB8AC3E}">
        <p14:creationId xmlns:p14="http://schemas.microsoft.com/office/powerpoint/2010/main" val="360501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questions, and feel free to catch me at the conference or email me.</a:t>
            </a:r>
          </a:p>
        </p:txBody>
      </p:sp>
      <p:sp>
        <p:nvSpPr>
          <p:cNvPr id="4" name="Slide Number Placeholder 3"/>
          <p:cNvSpPr>
            <a:spLocks noGrp="1"/>
          </p:cNvSpPr>
          <p:nvPr>
            <p:ph type="sldNum" sz="quarter" idx="5"/>
          </p:nvPr>
        </p:nvSpPr>
        <p:spPr/>
        <p:txBody>
          <a:bodyPr/>
          <a:lstStyle/>
          <a:p>
            <a:fld id="{66F12087-8575-4DB9-B7FF-E58851873910}" type="slidenum">
              <a:rPr lang="en-US" smtClean="0"/>
              <a:t>16</a:t>
            </a:fld>
            <a:endParaRPr lang="en-US"/>
          </a:p>
        </p:txBody>
      </p:sp>
    </p:spTree>
    <p:extLst>
      <p:ext uri="{BB962C8B-B14F-4D97-AF65-F5344CB8AC3E}">
        <p14:creationId xmlns:p14="http://schemas.microsoft.com/office/powerpoint/2010/main" val="2322849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Thresholds between CBI and percent tree mortality.</a:t>
            </a:r>
          </a:p>
        </p:txBody>
      </p:sp>
      <p:sp>
        <p:nvSpPr>
          <p:cNvPr id="4" name="Slide Number Placeholder 3"/>
          <p:cNvSpPr>
            <a:spLocks noGrp="1"/>
          </p:cNvSpPr>
          <p:nvPr>
            <p:ph type="sldNum" sz="quarter" idx="5"/>
          </p:nvPr>
        </p:nvSpPr>
        <p:spPr/>
        <p:txBody>
          <a:bodyPr/>
          <a:lstStyle/>
          <a:p>
            <a:fld id="{9DD14B5F-3DAD-4420-8B27-BCEA5699457B}" type="slidenum">
              <a:rPr lang="en-US" smtClean="0"/>
              <a:t>17</a:t>
            </a:fld>
            <a:endParaRPr lang="en-US"/>
          </a:p>
        </p:txBody>
      </p:sp>
    </p:spTree>
    <p:extLst>
      <p:ext uri="{BB962C8B-B14F-4D97-AF65-F5344CB8AC3E}">
        <p14:creationId xmlns:p14="http://schemas.microsoft.com/office/powerpoint/2010/main" val="103472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Simple conceptual figure for the Earth Mover’s Distance (EMD) computation. Four blocks moved one positions, four blocks moved two positions. If each block “weighs”  1/12 (number of blocks, to represent a probability distribution), then our EMD would be equal to 1 = (1/12)*((4*1)+(4*2))</a:t>
            </a:r>
          </a:p>
        </p:txBody>
      </p:sp>
      <p:sp>
        <p:nvSpPr>
          <p:cNvPr id="4" name="Slide Number Placeholder 3"/>
          <p:cNvSpPr>
            <a:spLocks noGrp="1"/>
          </p:cNvSpPr>
          <p:nvPr>
            <p:ph type="sldNum" sz="quarter" idx="5"/>
          </p:nvPr>
        </p:nvSpPr>
        <p:spPr/>
        <p:txBody>
          <a:bodyPr/>
          <a:lstStyle/>
          <a:p>
            <a:fld id="{9DD14B5F-3DAD-4420-8B27-BCEA5699457B}" type="slidenum">
              <a:rPr lang="en-US" smtClean="0"/>
              <a:t>18</a:t>
            </a:fld>
            <a:endParaRPr lang="en-US"/>
          </a:p>
        </p:txBody>
      </p:sp>
    </p:spTree>
    <p:extLst>
      <p:ext uri="{BB962C8B-B14F-4D97-AF65-F5344CB8AC3E}">
        <p14:creationId xmlns:p14="http://schemas.microsoft.com/office/powerpoint/2010/main" val="40353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fire regimes are changing across the western US as a result of fire-exclusion due to European settlement. In many ecosystems we are seeing the simplification of fire-regime traits such as fire frequency and fire severity, such as our example, and this simplification affects ecosystem structure and function. If we want to describe the fire regime, we can sample the landscape and plot fire frequencies for the historical and contemporary periods  *click*. For our example, we’d get a result like this, where the historical, in blue, as a much broader distribution compared to the gold contemporary distribution. Usually, we would then calculate a mean fire frequency or a mean fire return interval, however, in this case, the mean actually does not change *click*.  Our current measures don’t capture the simplification of fire regimes, and these distributions are what ultimately drive ecosystem complexity, so with that *click*</a:t>
            </a:r>
          </a:p>
        </p:txBody>
      </p:sp>
      <p:sp>
        <p:nvSpPr>
          <p:cNvPr id="4" name="Slide Number Placeholder 3"/>
          <p:cNvSpPr>
            <a:spLocks noGrp="1"/>
          </p:cNvSpPr>
          <p:nvPr>
            <p:ph type="sldNum" sz="quarter" idx="5"/>
          </p:nvPr>
        </p:nvSpPr>
        <p:spPr/>
        <p:txBody>
          <a:bodyPr/>
          <a:lstStyle/>
          <a:p>
            <a:fld id="{9DD14B5F-3DAD-4420-8B27-BCEA5699457B}" type="slidenum">
              <a:rPr lang="en-US" smtClean="0"/>
              <a:t>2</a:t>
            </a:fld>
            <a:endParaRPr lang="en-US"/>
          </a:p>
        </p:txBody>
      </p:sp>
    </p:spTree>
    <p:extLst>
      <p:ext uri="{BB962C8B-B14F-4D97-AF65-F5344CB8AC3E}">
        <p14:creationId xmlns:p14="http://schemas.microsoft.com/office/powerpoint/2010/main" val="78130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method to measure distributional changes in fire-regimes and we are showing a proof of concept of our method using fire frequency and fire severity*click*</a:t>
            </a:r>
          </a:p>
        </p:txBody>
      </p:sp>
      <p:sp>
        <p:nvSpPr>
          <p:cNvPr id="4" name="Slide Number Placeholder 3"/>
          <p:cNvSpPr>
            <a:spLocks noGrp="1"/>
          </p:cNvSpPr>
          <p:nvPr>
            <p:ph type="sldNum" sz="quarter" idx="5"/>
          </p:nvPr>
        </p:nvSpPr>
        <p:spPr/>
        <p:txBody>
          <a:bodyPr/>
          <a:lstStyle/>
          <a:p>
            <a:fld id="{66F12087-8575-4DB9-B7FF-E58851873910}" type="slidenum">
              <a:rPr lang="en-US" smtClean="0"/>
              <a:t>3</a:t>
            </a:fld>
            <a:endParaRPr lang="en-US"/>
          </a:p>
        </p:txBody>
      </p:sp>
    </p:spTree>
    <p:extLst>
      <p:ext uri="{BB962C8B-B14F-4D97-AF65-F5344CB8AC3E}">
        <p14:creationId xmlns:p14="http://schemas.microsoft.com/office/powerpoint/2010/main" val="119538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study area was a hex grid that contained burned forests, but *click* we also studied wilderness areas. To help illustrate our methods, I will use a vignette of the *click* Gila and Aldo Leopold wilderness areas because *click*</a:t>
            </a:r>
          </a:p>
        </p:txBody>
      </p:sp>
      <p:sp>
        <p:nvSpPr>
          <p:cNvPr id="4" name="Slide Number Placeholder 3"/>
          <p:cNvSpPr>
            <a:spLocks noGrp="1"/>
          </p:cNvSpPr>
          <p:nvPr>
            <p:ph type="sldNum" sz="quarter" idx="5"/>
          </p:nvPr>
        </p:nvSpPr>
        <p:spPr/>
        <p:txBody>
          <a:bodyPr/>
          <a:lstStyle/>
          <a:p>
            <a:fld id="{66F12087-8575-4DB9-B7FF-E58851873910}" type="slidenum">
              <a:rPr lang="en-US" smtClean="0"/>
              <a:t>4</a:t>
            </a:fld>
            <a:endParaRPr lang="en-US"/>
          </a:p>
        </p:txBody>
      </p:sp>
    </p:spTree>
    <p:extLst>
      <p:ext uri="{BB962C8B-B14F-4D97-AF65-F5344CB8AC3E}">
        <p14:creationId xmlns:p14="http://schemas.microsoft.com/office/powerpoint/2010/main" val="383550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both wilderness areas that are very similar in climate, vegetation, and overarching management. These wilderness areas should burn like the photo from the Gila wilderness on the left, frequent, low severity. However *click*, the Aldo Leopold wilderness is experiencing fires like those on the right, infrequent, high severity fires.  So, to begin our methods, we need to characterize the contemporary fire-regime. *click*</a:t>
            </a:r>
          </a:p>
        </p:txBody>
      </p:sp>
      <p:sp>
        <p:nvSpPr>
          <p:cNvPr id="4" name="Slide Number Placeholder 3"/>
          <p:cNvSpPr>
            <a:spLocks noGrp="1"/>
          </p:cNvSpPr>
          <p:nvPr>
            <p:ph type="sldNum" sz="quarter" idx="5"/>
          </p:nvPr>
        </p:nvSpPr>
        <p:spPr/>
        <p:txBody>
          <a:bodyPr/>
          <a:lstStyle/>
          <a:p>
            <a:fld id="{66F12087-8575-4DB9-B7FF-E58851873910}" type="slidenum">
              <a:rPr lang="en-US" smtClean="0"/>
              <a:t>5</a:t>
            </a:fld>
            <a:endParaRPr lang="en-US"/>
          </a:p>
        </p:txBody>
      </p:sp>
    </p:spTree>
    <p:extLst>
      <p:ext uri="{BB962C8B-B14F-4D97-AF65-F5344CB8AC3E}">
        <p14:creationId xmlns:p14="http://schemas.microsoft.com/office/powerpoint/2010/main" val="121015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remotely sensed data at 30m resolution to directly extract fire frequency *click* and fire severity *click*.  We then sample from these landscapes and convert them into distributions to generate contemporary fire frequency and severity distributions, which, for the Gila, looks like this *click*</a:t>
            </a:r>
          </a:p>
        </p:txBody>
      </p:sp>
      <p:sp>
        <p:nvSpPr>
          <p:cNvPr id="4" name="Slide Number Placeholder 3"/>
          <p:cNvSpPr>
            <a:spLocks noGrp="1"/>
          </p:cNvSpPr>
          <p:nvPr>
            <p:ph type="sldNum" sz="quarter" idx="5"/>
          </p:nvPr>
        </p:nvSpPr>
        <p:spPr/>
        <p:txBody>
          <a:bodyPr/>
          <a:lstStyle/>
          <a:p>
            <a:fld id="{66F12087-8575-4DB9-B7FF-E58851873910}" type="slidenum">
              <a:rPr lang="en-US" smtClean="0"/>
              <a:t>6</a:t>
            </a:fld>
            <a:endParaRPr lang="en-US"/>
          </a:p>
        </p:txBody>
      </p:sp>
    </p:spTree>
    <p:extLst>
      <p:ext uri="{BB962C8B-B14F-4D97-AF65-F5344CB8AC3E}">
        <p14:creationId xmlns:p14="http://schemas.microsoft.com/office/powerpoint/2010/main" val="244414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With this, we now need to develop the historical  distributions of fire frequency and severity *click*</a:t>
            </a:r>
          </a:p>
        </p:txBody>
      </p:sp>
      <p:sp>
        <p:nvSpPr>
          <p:cNvPr id="4" name="Slide Number Placeholder 3"/>
          <p:cNvSpPr>
            <a:spLocks noGrp="1"/>
          </p:cNvSpPr>
          <p:nvPr>
            <p:ph type="sldNum" sz="quarter" idx="5"/>
          </p:nvPr>
        </p:nvSpPr>
        <p:spPr/>
        <p:txBody>
          <a:bodyPr/>
          <a:lstStyle/>
          <a:p>
            <a:fld id="{66F12087-8575-4DB9-B7FF-E58851873910}" type="slidenum">
              <a:rPr lang="en-US" smtClean="0"/>
              <a:t>7</a:t>
            </a:fld>
            <a:endParaRPr lang="en-US"/>
          </a:p>
        </p:txBody>
      </p:sp>
    </p:spTree>
    <p:extLst>
      <p:ext uri="{BB962C8B-B14F-4D97-AF65-F5344CB8AC3E}">
        <p14:creationId xmlns:p14="http://schemas.microsoft.com/office/powerpoint/2010/main" val="212529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simulate historical fire frequency and severity using LANDFIRE </a:t>
            </a:r>
            <a:r>
              <a:rPr lang="en-US" dirty="0" err="1"/>
              <a:t>BioPhysical</a:t>
            </a:r>
            <a:r>
              <a:rPr lang="en-US" dirty="0"/>
              <a:t> setting. Each color has a modeled pre-European settlement vegetation type, which are paired with fire regime models that we can compare with contemporary remotely sensed data. To capture simulation variation, we sampled and simulated 100 times in each landscape. We take our simulation data and convert it to distributions, which we can see for both of our wilderness areas here *click*</a:t>
            </a:r>
          </a:p>
        </p:txBody>
      </p:sp>
      <p:sp>
        <p:nvSpPr>
          <p:cNvPr id="4" name="Slide Number Placeholder 3"/>
          <p:cNvSpPr>
            <a:spLocks noGrp="1"/>
          </p:cNvSpPr>
          <p:nvPr>
            <p:ph type="sldNum" sz="quarter" idx="5"/>
          </p:nvPr>
        </p:nvSpPr>
        <p:spPr/>
        <p:txBody>
          <a:bodyPr/>
          <a:lstStyle/>
          <a:p>
            <a:fld id="{66F12087-8575-4DB9-B7FF-E58851873910}" type="slidenum">
              <a:rPr lang="en-US" smtClean="0"/>
              <a:t>8</a:t>
            </a:fld>
            <a:endParaRPr lang="en-US"/>
          </a:p>
        </p:txBody>
      </p:sp>
    </p:spTree>
    <p:extLst>
      <p:ext uri="{BB962C8B-B14F-4D97-AF65-F5344CB8AC3E}">
        <p14:creationId xmlns:p14="http://schemas.microsoft.com/office/powerpoint/2010/main" val="101740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fuzzy line is a simulation run. Gila on the left, Aldo Leopold on the right, blue is historical, gold is contemporary. Looking at fire frequency, we can see the spread of data in the Gila is far more like the historical simulations, meanwhile the Aldo Leopold is showing a far narrower range in the contemporary fire frequencies. And if we look at fire severity *click* similar trends persist. While simulations differ more, in general the Gila is closer to the historical simulations than the Aldo Leopold. Now that we have these distributions *click*</a:t>
            </a:r>
          </a:p>
        </p:txBody>
      </p:sp>
      <p:sp>
        <p:nvSpPr>
          <p:cNvPr id="4" name="Slide Number Placeholder 3"/>
          <p:cNvSpPr>
            <a:spLocks noGrp="1"/>
          </p:cNvSpPr>
          <p:nvPr>
            <p:ph type="sldNum" sz="quarter" idx="5"/>
          </p:nvPr>
        </p:nvSpPr>
        <p:spPr/>
        <p:txBody>
          <a:bodyPr/>
          <a:lstStyle/>
          <a:p>
            <a:fld id="{66F12087-8575-4DB9-B7FF-E58851873910}" type="slidenum">
              <a:rPr lang="en-US" smtClean="0"/>
              <a:t>9</a:t>
            </a:fld>
            <a:endParaRPr lang="en-US"/>
          </a:p>
        </p:txBody>
      </p:sp>
    </p:spTree>
    <p:extLst>
      <p:ext uri="{BB962C8B-B14F-4D97-AF65-F5344CB8AC3E}">
        <p14:creationId xmlns:p14="http://schemas.microsoft.com/office/powerpoint/2010/main" val="70998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69C-0995-6712-94FE-16F72B0C9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F7491-E668-7056-382C-BC7B2D9C5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BB003-03BD-0D30-AE8E-C800A1411D1E}"/>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D25476F2-0DC6-523C-CC3E-6FAE04D93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D95DD-C2B4-F199-9125-1CFE7B4533BA}"/>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24039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E2B3-242A-6DD7-34BC-FA8725B938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3D96C-97F4-63A1-034B-CF713DABE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E965F-B81E-4D5F-9F5F-F5122C5D876A}"/>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58BED01D-EC7F-D165-BFA6-FC174208B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914D7-8367-7438-7EFA-8CB7BAC57B50}"/>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199370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6392B-1F7A-6244-948F-FCB4C4218E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73B15E-D69F-2D36-B720-4291A045E0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655DF-F5FE-6E55-63A6-49D4D7E72A15}"/>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8BC718C4-0E9C-A0D9-E695-FE3EA046C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17FF-D554-1EE8-6FA9-084D9480B3CC}"/>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16620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6BAA-E611-8128-FF81-C0B7F31B84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C9002-2062-8CCC-5DAE-487D550EB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A7EB4-DEA6-0914-F95A-104DC8202E93}"/>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556F0F7E-C141-EFE9-259E-E2FFECAB1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C2D02-ACD3-96F8-D85B-8029CBB3075F}"/>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11626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2773-9A53-2935-089A-749498484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5A7739-496B-7D50-4E9C-E9ABF46997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425DDD-EA99-2EE2-409C-BD4D2997EE7E}"/>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940D6D5A-C1BD-45E4-0173-D0A19A773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4FC4B-7D81-8742-9294-85D826263EF4}"/>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34643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0A84-6B81-13C3-AB97-018C1554DA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98AE9-7B5F-2F5D-5D8E-93364FBAB9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A4FC11-EB1E-C928-D289-BCE9C54D61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0C73DB-90E3-0493-708B-8FDF7A4A25F8}"/>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6" name="Footer Placeholder 5">
            <a:extLst>
              <a:ext uri="{FF2B5EF4-FFF2-40B4-BE49-F238E27FC236}">
                <a16:creationId xmlns:a16="http://schemas.microsoft.com/office/drawing/2014/main" id="{41BB8E42-166E-5C82-50E7-E83635259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D1971-F7AD-7BDC-0F93-B4343C528B69}"/>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22524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E01B-7FF1-1DE9-5008-677C5FFBE3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CD6F7E-B957-11BA-DB20-DF64089DF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C1BEB9-00D1-7243-846B-3BEBB15D9B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18B058-6684-DF0D-D66C-A0B0C4C61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9BEDD-878E-CA22-6CB3-EE6ECA113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F87141-023B-B291-EE7F-B69511867CC3}"/>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8" name="Footer Placeholder 7">
            <a:extLst>
              <a:ext uri="{FF2B5EF4-FFF2-40B4-BE49-F238E27FC236}">
                <a16:creationId xmlns:a16="http://schemas.microsoft.com/office/drawing/2014/main" id="{35B9EFCC-A2C4-6C75-F19B-2ABB3E5A90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6D0B11-5A38-8BFD-4E47-A0D48593122D}"/>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113519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BE38-44EF-660C-A83F-921E388BE6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5D56D-F2D1-2EF7-A0EB-D4305E845F8E}"/>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4" name="Footer Placeholder 3">
            <a:extLst>
              <a:ext uri="{FF2B5EF4-FFF2-40B4-BE49-F238E27FC236}">
                <a16:creationId xmlns:a16="http://schemas.microsoft.com/office/drawing/2014/main" id="{E8640CD6-B1C0-E99F-2569-CB112E0225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0D3169-9566-B43C-0A26-779DAA13C33A}"/>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3173104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BFA8E8-5189-7DD1-2E7B-C45470B3F5B0}"/>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3" name="Footer Placeholder 2">
            <a:extLst>
              <a:ext uri="{FF2B5EF4-FFF2-40B4-BE49-F238E27FC236}">
                <a16:creationId xmlns:a16="http://schemas.microsoft.com/office/drawing/2014/main" id="{856BB4AD-A084-FA72-D815-827E55168E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442781-83C6-3391-E940-C0CAB896F031}"/>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407912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3872-2D91-6E11-CC55-A7A25DFDD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BC4385-DE69-EFFE-3F24-B57069CA8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A113BB-731A-8DB4-F80D-9DBA07DED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10CC88-020E-464A-0639-B9A8764D0590}"/>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6" name="Footer Placeholder 5">
            <a:extLst>
              <a:ext uri="{FF2B5EF4-FFF2-40B4-BE49-F238E27FC236}">
                <a16:creationId xmlns:a16="http://schemas.microsoft.com/office/drawing/2014/main" id="{A19A81B1-8B47-F9FD-A477-6094FA1B4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FFEDA-05E2-C13D-1FD8-6725DE5D105F}"/>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289865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5FFD-1D1E-EB1C-B53F-09F5CB199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BE4B99-0049-7327-5434-7768D28F9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336801-16B4-4041-B343-0BE826EA1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01FB5-7102-5D5D-AC34-18A00BC0420C}"/>
              </a:ext>
            </a:extLst>
          </p:cNvPr>
          <p:cNvSpPr>
            <a:spLocks noGrp="1"/>
          </p:cNvSpPr>
          <p:nvPr>
            <p:ph type="dt" sz="half" idx="10"/>
          </p:nvPr>
        </p:nvSpPr>
        <p:spPr/>
        <p:txBody>
          <a:bodyPr/>
          <a:lstStyle/>
          <a:p>
            <a:fld id="{5815EE41-A088-4E19-A9CD-50BF33FA3E3D}" type="datetimeFigureOut">
              <a:rPr lang="en-US" smtClean="0"/>
              <a:t>12/20/2023</a:t>
            </a:fld>
            <a:endParaRPr lang="en-US"/>
          </a:p>
        </p:txBody>
      </p:sp>
      <p:sp>
        <p:nvSpPr>
          <p:cNvPr id="6" name="Footer Placeholder 5">
            <a:extLst>
              <a:ext uri="{FF2B5EF4-FFF2-40B4-BE49-F238E27FC236}">
                <a16:creationId xmlns:a16="http://schemas.microsoft.com/office/drawing/2014/main" id="{2547E51E-0F18-BA59-E987-2A9C969BC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E82C3-F912-2D1D-FC6A-2445853883E9}"/>
              </a:ext>
            </a:extLst>
          </p:cNvPr>
          <p:cNvSpPr>
            <a:spLocks noGrp="1"/>
          </p:cNvSpPr>
          <p:nvPr>
            <p:ph type="sldNum" sz="quarter" idx="12"/>
          </p:nvPr>
        </p:nvSpPr>
        <p:spPr/>
        <p:txBody>
          <a:bodyPr/>
          <a:lstStyle/>
          <a:p>
            <a:fld id="{5B651C30-0242-40D4-A5D6-16987F8B5725}" type="slidenum">
              <a:rPr lang="en-US" smtClean="0"/>
              <a:t>‹#›</a:t>
            </a:fld>
            <a:endParaRPr lang="en-US"/>
          </a:p>
        </p:txBody>
      </p:sp>
    </p:spTree>
    <p:extLst>
      <p:ext uri="{BB962C8B-B14F-4D97-AF65-F5344CB8AC3E}">
        <p14:creationId xmlns:p14="http://schemas.microsoft.com/office/powerpoint/2010/main" val="323430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09C13-86EC-D979-B9DA-3F1E26492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FB713-ED54-F2EC-96A6-7B25E8CFE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87CC9-EE46-4A6B-C086-4B551736F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5EE41-A088-4E19-A9CD-50BF33FA3E3D}" type="datetimeFigureOut">
              <a:rPr lang="en-US" smtClean="0"/>
              <a:t>12/20/2023</a:t>
            </a:fld>
            <a:endParaRPr lang="en-US"/>
          </a:p>
        </p:txBody>
      </p:sp>
      <p:sp>
        <p:nvSpPr>
          <p:cNvPr id="5" name="Footer Placeholder 4">
            <a:extLst>
              <a:ext uri="{FF2B5EF4-FFF2-40B4-BE49-F238E27FC236}">
                <a16:creationId xmlns:a16="http://schemas.microsoft.com/office/drawing/2014/main" id="{970501E4-D792-927B-C9CC-01DC8D3E6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2B98A2-3C28-8EB0-D683-CF7ACD9BEC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51C30-0242-40D4-A5D6-16987F8B5725}" type="slidenum">
              <a:rPr lang="en-US" smtClean="0"/>
              <a:t>‹#›</a:t>
            </a:fld>
            <a:endParaRPr lang="en-US"/>
          </a:p>
        </p:txBody>
      </p:sp>
    </p:spTree>
    <p:extLst>
      <p:ext uri="{BB962C8B-B14F-4D97-AF65-F5344CB8AC3E}">
        <p14:creationId xmlns:p14="http://schemas.microsoft.com/office/powerpoint/2010/main" val="114195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hyperlink" Target="mailto:jeffrey.chandler435@gmail.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7"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3499-583F-C336-FBF5-1AAC2424BE4E}"/>
              </a:ext>
            </a:extLst>
          </p:cNvPr>
          <p:cNvSpPr>
            <a:spLocks noGrp="1"/>
          </p:cNvSpPr>
          <p:nvPr>
            <p:ph type="ctrTitle"/>
          </p:nvPr>
        </p:nvSpPr>
        <p:spPr>
          <a:xfrm>
            <a:off x="762001" y="762001"/>
            <a:ext cx="6070120" cy="1708243"/>
          </a:xfrm>
        </p:spPr>
        <p:txBody>
          <a:bodyPr vert="horz" lIns="91440" tIns="45720" rIns="91440" bIns="45720" rtlCol="0" anchor="ctr">
            <a:normAutofit/>
          </a:bodyPr>
          <a:lstStyle/>
          <a:p>
            <a:pPr algn="l"/>
            <a:r>
              <a:rPr lang="en-US" sz="3700" dirty="0"/>
              <a:t>Quantifying Multivariate Fire-Regime Departure across Western US Wilderness Areas</a:t>
            </a:r>
          </a:p>
        </p:txBody>
      </p:sp>
      <p:sp>
        <p:nvSpPr>
          <p:cNvPr id="3" name="Subtitle 2">
            <a:extLst>
              <a:ext uri="{FF2B5EF4-FFF2-40B4-BE49-F238E27FC236}">
                <a16:creationId xmlns:a16="http://schemas.microsoft.com/office/drawing/2014/main" id="{C7CCF568-309D-C821-C512-888170FEF007}"/>
              </a:ext>
            </a:extLst>
          </p:cNvPr>
          <p:cNvSpPr>
            <a:spLocks noGrp="1"/>
          </p:cNvSpPr>
          <p:nvPr>
            <p:ph type="subTitle" idx="1"/>
          </p:nvPr>
        </p:nvSpPr>
        <p:spPr>
          <a:xfrm>
            <a:off x="762001" y="2470243"/>
            <a:ext cx="6070120" cy="3769833"/>
          </a:xfrm>
        </p:spPr>
        <p:txBody>
          <a:bodyPr vert="horz" lIns="91440" tIns="45720" rIns="91440" bIns="45720" rtlCol="0" anchor="ctr">
            <a:normAutofit/>
          </a:bodyPr>
          <a:lstStyle/>
          <a:p>
            <a:pPr algn="l"/>
            <a:r>
              <a:rPr lang="en-US" sz="2800" u="sng" dirty="0"/>
              <a:t>By: Jeffrey Chandler </a:t>
            </a:r>
          </a:p>
          <a:p>
            <a:pPr algn="l"/>
            <a:endParaRPr lang="en-US" sz="2800" u="sng" dirty="0"/>
          </a:p>
          <a:p>
            <a:pPr algn="l">
              <a:lnSpc>
                <a:spcPct val="100000"/>
              </a:lnSpc>
            </a:pPr>
            <a:r>
              <a:rPr lang="en-US" sz="1500" dirty="0"/>
              <a:t>Solomon Z. Dobrowski</a:t>
            </a:r>
          </a:p>
          <a:p>
            <a:pPr algn="l">
              <a:lnSpc>
                <a:spcPct val="100000"/>
              </a:lnSpc>
            </a:pPr>
            <a:r>
              <a:rPr lang="en-US" sz="1500" dirty="0"/>
              <a:t>C. Alina Cansler</a:t>
            </a:r>
          </a:p>
          <a:p>
            <a:pPr algn="l">
              <a:lnSpc>
                <a:spcPct val="100000"/>
              </a:lnSpc>
            </a:pPr>
            <a:r>
              <a:rPr lang="en-US" sz="1500" dirty="0"/>
              <a:t>Zachary L. Steel</a:t>
            </a:r>
          </a:p>
          <a:p>
            <a:pPr algn="l">
              <a:lnSpc>
                <a:spcPct val="100000"/>
              </a:lnSpc>
            </a:pPr>
            <a:r>
              <a:rPr lang="en-US" sz="1500" dirty="0"/>
              <a:t>Sean A. Parks</a:t>
            </a:r>
          </a:p>
        </p:txBody>
      </p:sp>
      <p:pic>
        <p:nvPicPr>
          <p:cNvPr id="1026" name="Picture 2">
            <a:extLst>
              <a:ext uri="{FF2B5EF4-FFF2-40B4-BE49-F238E27FC236}">
                <a16:creationId xmlns:a16="http://schemas.microsoft.com/office/drawing/2014/main" id="{C587CF0A-14BE-8D8E-7324-E0F0FE349C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93968" y="568383"/>
            <a:ext cx="1589452" cy="17611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nternational Collaborators - Aldo Leopold Wilderness Research Institute">
            <a:extLst>
              <a:ext uri="{FF2B5EF4-FFF2-40B4-BE49-F238E27FC236}">
                <a16:creationId xmlns:a16="http://schemas.microsoft.com/office/drawing/2014/main" id="{24F14CC9-93BE-D82C-EEFD-3454FA9BAF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98173" y="2939011"/>
            <a:ext cx="3381043" cy="9805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834C0435-B788-EA04-E8AF-F3F6F65C42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98173" y="5088358"/>
            <a:ext cx="3381043" cy="64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58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a:extLst>
              <a:ext uri="{FF2B5EF4-FFF2-40B4-BE49-F238E27FC236}">
                <a16:creationId xmlns:a16="http://schemas.microsoft.com/office/drawing/2014/main" id="{213FC978-EA7E-970E-14BF-E16F429B87C7}"/>
              </a:ext>
            </a:extLst>
          </p:cNvPr>
          <p:cNvCxnSpPr>
            <a:cxnSpLocks/>
          </p:cNvCxnSpPr>
          <p:nvPr/>
        </p:nvCxnSpPr>
        <p:spPr>
          <a:xfrm>
            <a:off x="7825373" y="1583441"/>
            <a:ext cx="563924" cy="1150476"/>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E1D20139-03EB-F790-0788-07A555500156}"/>
              </a:ext>
            </a:extLst>
          </p:cNvPr>
          <p:cNvSpPr/>
          <p:nvPr/>
        </p:nvSpPr>
        <p:spPr>
          <a:xfrm>
            <a:off x="2084144" y="1695486"/>
            <a:ext cx="1646467" cy="474880"/>
          </a:xfrm>
          <a:prstGeom prst="rect">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Convert to Distributions</a:t>
            </a:r>
          </a:p>
        </p:txBody>
      </p:sp>
      <p:sp>
        <p:nvSpPr>
          <p:cNvPr id="11" name="Rectangle 10">
            <a:extLst>
              <a:ext uri="{FF2B5EF4-FFF2-40B4-BE49-F238E27FC236}">
                <a16:creationId xmlns:a16="http://schemas.microsoft.com/office/drawing/2014/main" id="{E8060D0A-1502-FDCE-4DC2-CD32DBAF3F8C}"/>
              </a:ext>
            </a:extLst>
          </p:cNvPr>
          <p:cNvSpPr/>
          <p:nvPr/>
        </p:nvSpPr>
        <p:spPr>
          <a:xfrm>
            <a:off x="8100399" y="1666375"/>
            <a:ext cx="1926237" cy="474880"/>
          </a:xfrm>
          <a:prstGeom prst="rect">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Convert to Distributions</a:t>
            </a:r>
          </a:p>
        </p:txBody>
      </p:sp>
      <p:sp>
        <p:nvSpPr>
          <p:cNvPr id="4" name="Rectangle 3">
            <a:extLst>
              <a:ext uri="{FF2B5EF4-FFF2-40B4-BE49-F238E27FC236}">
                <a16:creationId xmlns:a16="http://schemas.microsoft.com/office/drawing/2014/main" id="{7325AD30-934B-2CF4-2AC8-F346621D5F97}"/>
              </a:ext>
            </a:extLst>
          </p:cNvPr>
          <p:cNvSpPr/>
          <p:nvPr/>
        </p:nvSpPr>
        <p:spPr>
          <a:xfrm>
            <a:off x="577171" y="605937"/>
            <a:ext cx="2110901" cy="8754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BC133D-14F4-B690-E424-7FCB418BCE12}"/>
              </a:ext>
            </a:extLst>
          </p:cNvPr>
          <p:cNvSpPr/>
          <p:nvPr/>
        </p:nvSpPr>
        <p:spPr>
          <a:xfrm>
            <a:off x="3062222" y="629041"/>
            <a:ext cx="2110901" cy="8754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AF64AB-4178-9008-D153-91DD66F7F103}"/>
              </a:ext>
            </a:extLst>
          </p:cNvPr>
          <p:cNvSpPr/>
          <p:nvPr/>
        </p:nvSpPr>
        <p:spPr>
          <a:xfrm>
            <a:off x="6708493" y="670256"/>
            <a:ext cx="2110901" cy="8754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5539FE-8B39-475A-6986-1B134B3569E3}"/>
              </a:ext>
            </a:extLst>
          </p:cNvPr>
          <p:cNvSpPr/>
          <p:nvPr/>
        </p:nvSpPr>
        <p:spPr>
          <a:xfrm>
            <a:off x="9260583" y="670350"/>
            <a:ext cx="2110901" cy="8754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5B9D24-1447-1DA7-DAA7-814AB7D45D95}"/>
              </a:ext>
            </a:extLst>
          </p:cNvPr>
          <p:cNvSpPr/>
          <p:nvPr/>
        </p:nvSpPr>
        <p:spPr>
          <a:xfrm>
            <a:off x="567110" y="555718"/>
            <a:ext cx="2110901"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Fire Frequency</a:t>
            </a:r>
          </a:p>
        </p:txBody>
      </p:sp>
      <p:sp>
        <p:nvSpPr>
          <p:cNvPr id="12" name="Rectangle 11">
            <a:extLst>
              <a:ext uri="{FF2B5EF4-FFF2-40B4-BE49-F238E27FC236}">
                <a16:creationId xmlns:a16="http://schemas.microsoft.com/office/drawing/2014/main" id="{A8C3677E-7882-042F-CAF4-60EB6B974C03}"/>
              </a:ext>
            </a:extLst>
          </p:cNvPr>
          <p:cNvSpPr/>
          <p:nvPr/>
        </p:nvSpPr>
        <p:spPr>
          <a:xfrm>
            <a:off x="3079576" y="596474"/>
            <a:ext cx="2110901"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 Severity</a:t>
            </a:r>
          </a:p>
        </p:txBody>
      </p:sp>
      <p:sp>
        <p:nvSpPr>
          <p:cNvPr id="13" name="Rectangle 12">
            <a:extLst>
              <a:ext uri="{FF2B5EF4-FFF2-40B4-BE49-F238E27FC236}">
                <a16:creationId xmlns:a16="http://schemas.microsoft.com/office/drawing/2014/main" id="{8F2F28EC-BBE4-17A0-B8B9-BE42790B2EDF}"/>
              </a:ext>
            </a:extLst>
          </p:cNvPr>
          <p:cNvSpPr/>
          <p:nvPr/>
        </p:nvSpPr>
        <p:spPr>
          <a:xfrm>
            <a:off x="6732406" y="718789"/>
            <a:ext cx="2110901"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 Severity</a:t>
            </a:r>
          </a:p>
        </p:txBody>
      </p:sp>
      <p:sp>
        <p:nvSpPr>
          <p:cNvPr id="14" name="Rectangle 13">
            <a:extLst>
              <a:ext uri="{FF2B5EF4-FFF2-40B4-BE49-F238E27FC236}">
                <a16:creationId xmlns:a16="http://schemas.microsoft.com/office/drawing/2014/main" id="{4B1CC2BA-2BB2-D894-7226-32B79BADFB06}"/>
              </a:ext>
            </a:extLst>
          </p:cNvPr>
          <p:cNvSpPr/>
          <p:nvPr/>
        </p:nvSpPr>
        <p:spPr>
          <a:xfrm>
            <a:off x="9299313" y="681359"/>
            <a:ext cx="2110901"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 Frequency</a:t>
            </a:r>
          </a:p>
        </p:txBody>
      </p:sp>
      <p:cxnSp>
        <p:nvCxnSpPr>
          <p:cNvPr id="24" name="Straight Arrow Connector 23">
            <a:extLst>
              <a:ext uri="{FF2B5EF4-FFF2-40B4-BE49-F238E27FC236}">
                <a16:creationId xmlns:a16="http://schemas.microsoft.com/office/drawing/2014/main" id="{72A789F9-ACA1-A63B-D659-9BB8CB1CF7BB}"/>
              </a:ext>
            </a:extLst>
          </p:cNvPr>
          <p:cNvCxnSpPr>
            <a:cxnSpLocks/>
          </p:cNvCxnSpPr>
          <p:nvPr/>
        </p:nvCxnSpPr>
        <p:spPr>
          <a:xfrm flipH="1">
            <a:off x="3378186" y="1504530"/>
            <a:ext cx="739415" cy="1206067"/>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8AC9904E-0D05-2271-8E7E-A8BFE450762B}"/>
              </a:ext>
            </a:extLst>
          </p:cNvPr>
          <p:cNvCxnSpPr>
            <a:cxnSpLocks/>
          </p:cNvCxnSpPr>
          <p:nvPr/>
        </p:nvCxnSpPr>
        <p:spPr>
          <a:xfrm>
            <a:off x="1654497" y="1481426"/>
            <a:ext cx="799764" cy="1229171"/>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595A519-54F9-A41B-E97F-A2C20922BC9A}"/>
              </a:ext>
            </a:extLst>
          </p:cNvPr>
          <p:cNvCxnSpPr>
            <a:cxnSpLocks/>
          </p:cNvCxnSpPr>
          <p:nvPr/>
        </p:nvCxnSpPr>
        <p:spPr>
          <a:xfrm flipH="1">
            <a:off x="9798036" y="1564640"/>
            <a:ext cx="455479" cy="1174967"/>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84285FC0-01C2-0841-BC1E-35B247C5DA50}"/>
              </a:ext>
            </a:extLst>
          </p:cNvPr>
          <p:cNvGrpSpPr/>
          <p:nvPr/>
        </p:nvGrpSpPr>
        <p:grpSpPr>
          <a:xfrm>
            <a:off x="1000610" y="-176809"/>
            <a:ext cx="4498946" cy="2526452"/>
            <a:chOff x="1001582" y="38673"/>
            <a:chExt cx="4498946" cy="2526452"/>
          </a:xfrm>
        </p:grpSpPr>
        <p:cxnSp>
          <p:nvCxnSpPr>
            <p:cNvPr id="17" name="Straight Arrow Connector 16">
              <a:extLst>
                <a:ext uri="{FF2B5EF4-FFF2-40B4-BE49-F238E27FC236}">
                  <a16:creationId xmlns:a16="http://schemas.microsoft.com/office/drawing/2014/main" id="{55C9B051-68E6-6680-653E-948705F587DD}"/>
                </a:ext>
              </a:extLst>
            </p:cNvPr>
            <p:cNvCxnSpPr>
              <a:cxnSpLocks/>
            </p:cNvCxnSpPr>
            <p:nvPr/>
          </p:nvCxnSpPr>
          <p:spPr>
            <a:xfrm>
              <a:off x="2043612" y="1774690"/>
              <a:ext cx="1" cy="7685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6DA9E40-68E6-D862-8654-46A78A643E62}"/>
                </a:ext>
              </a:extLst>
            </p:cNvPr>
            <p:cNvCxnSpPr>
              <a:cxnSpLocks/>
            </p:cNvCxnSpPr>
            <p:nvPr/>
          </p:nvCxnSpPr>
          <p:spPr>
            <a:xfrm>
              <a:off x="4515520" y="1796557"/>
              <a:ext cx="1" cy="7685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73CAE9EA-4598-B8C2-CCDC-E52622235732}"/>
                </a:ext>
              </a:extLst>
            </p:cNvPr>
            <p:cNvGrpSpPr/>
            <p:nvPr/>
          </p:nvGrpSpPr>
          <p:grpSpPr>
            <a:xfrm>
              <a:off x="1001582" y="38673"/>
              <a:ext cx="4498946" cy="1746271"/>
              <a:chOff x="1001582" y="38673"/>
              <a:chExt cx="4498946" cy="1746271"/>
            </a:xfrm>
          </p:grpSpPr>
          <p:grpSp>
            <p:nvGrpSpPr>
              <p:cNvPr id="25" name="Group 24">
                <a:extLst>
                  <a:ext uri="{FF2B5EF4-FFF2-40B4-BE49-F238E27FC236}">
                    <a16:creationId xmlns:a16="http://schemas.microsoft.com/office/drawing/2014/main" id="{3DB796D0-5FA9-3D69-0809-C73E24A5BF04}"/>
                  </a:ext>
                </a:extLst>
              </p:cNvPr>
              <p:cNvGrpSpPr/>
              <p:nvPr/>
            </p:nvGrpSpPr>
            <p:grpSpPr>
              <a:xfrm>
                <a:off x="1001582" y="38673"/>
                <a:ext cx="4498946" cy="1746271"/>
                <a:chOff x="1001582" y="38673"/>
                <a:chExt cx="4498946" cy="1746271"/>
              </a:xfrm>
            </p:grpSpPr>
            <p:sp>
              <p:nvSpPr>
                <p:cNvPr id="8" name="Rectangle 7">
                  <a:extLst>
                    <a:ext uri="{FF2B5EF4-FFF2-40B4-BE49-F238E27FC236}">
                      <a16:creationId xmlns:a16="http://schemas.microsoft.com/office/drawing/2014/main" id="{D29D81F7-7C0C-EE26-6CA4-83F5E243E22A}"/>
                    </a:ext>
                  </a:extLst>
                </p:cNvPr>
                <p:cNvSpPr/>
                <p:nvPr/>
              </p:nvSpPr>
              <p:spPr>
                <a:xfrm>
                  <a:off x="1644262" y="38673"/>
                  <a:ext cx="3156626" cy="87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Contemporary</a:t>
                  </a:r>
                </a:p>
              </p:txBody>
            </p:sp>
            <p:sp>
              <p:nvSpPr>
                <p:cNvPr id="40" name="Rectangle 39">
                  <a:extLst>
                    <a:ext uri="{FF2B5EF4-FFF2-40B4-BE49-F238E27FC236}">
                      <a16:creationId xmlns:a16="http://schemas.microsoft.com/office/drawing/2014/main" id="{47D11553-63B0-5929-274A-456D4FFCBE59}"/>
                    </a:ext>
                  </a:extLst>
                </p:cNvPr>
                <p:cNvSpPr/>
                <p:nvPr/>
              </p:nvSpPr>
              <p:spPr>
                <a:xfrm>
                  <a:off x="1001582" y="909455"/>
                  <a:ext cx="4498946" cy="875489"/>
                </a:xfrm>
                <a:prstGeom prst="rect">
                  <a:avLst/>
                </a:prstGeom>
                <a:solidFill>
                  <a:srgbClr val="ED9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614668E-653D-753F-EECE-9F975746D671}"/>
                  </a:ext>
                </a:extLst>
              </p:cNvPr>
              <p:cNvSpPr/>
              <p:nvPr/>
            </p:nvSpPr>
            <p:spPr>
              <a:xfrm>
                <a:off x="1378210" y="904262"/>
                <a:ext cx="3697208"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Remotely Sensed CBI</a:t>
                </a:r>
              </a:p>
            </p:txBody>
          </p:sp>
        </p:grpSp>
      </p:grpSp>
      <p:grpSp>
        <p:nvGrpSpPr>
          <p:cNvPr id="43" name="Group 42">
            <a:extLst>
              <a:ext uri="{FF2B5EF4-FFF2-40B4-BE49-F238E27FC236}">
                <a16:creationId xmlns:a16="http://schemas.microsoft.com/office/drawing/2014/main" id="{C0E48A23-A50A-96E3-1953-66E9ED02BC5D}"/>
              </a:ext>
            </a:extLst>
          </p:cNvPr>
          <p:cNvGrpSpPr/>
          <p:nvPr/>
        </p:nvGrpSpPr>
        <p:grpSpPr>
          <a:xfrm>
            <a:off x="7125944" y="-138484"/>
            <a:ext cx="4498946" cy="2526452"/>
            <a:chOff x="1001582" y="38673"/>
            <a:chExt cx="4498946" cy="2526452"/>
          </a:xfrm>
        </p:grpSpPr>
        <p:cxnSp>
          <p:nvCxnSpPr>
            <p:cNvPr id="45" name="Straight Arrow Connector 44">
              <a:extLst>
                <a:ext uri="{FF2B5EF4-FFF2-40B4-BE49-F238E27FC236}">
                  <a16:creationId xmlns:a16="http://schemas.microsoft.com/office/drawing/2014/main" id="{2A16C67F-16D2-CB11-837A-3E9C7AC40F69}"/>
                </a:ext>
              </a:extLst>
            </p:cNvPr>
            <p:cNvCxnSpPr>
              <a:cxnSpLocks/>
            </p:cNvCxnSpPr>
            <p:nvPr/>
          </p:nvCxnSpPr>
          <p:spPr>
            <a:xfrm>
              <a:off x="2047672" y="1784943"/>
              <a:ext cx="1" cy="7685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554B4E3-3C54-97DD-4EEF-2659678DC974}"/>
                </a:ext>
              </a:extLst>
            </p:cNvPr>
            <p:cNvCxnSpPr>
              <a:cxnSpLocks/>
            </p:cNvCxnSpPr>
            <p:nvPr/>
          </p:nvCxnSpPr>
          <p:spPr>
            <a:xfrm>
              <a:off x="4515520" y="1796557"/>
              <a:ext cx="1" cy="7685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7" name="Group 46">
              <a:extLst>
                <a:ext uri="{FF2B5EF4-FFF2-40B4-BE49-F238E27FC236}">
                  <a16:creationId xmlns:a16="http://schemas.microsoft.com/office/drawing/2014/main" id="{E7419050-99E8-7B22-7412-64465E5E50FD}"/>
                </a:ext>
              </a:extLst>
            </p:cNvPr>
            <p:cNvGrpSpPr/>
            <p:nvPr/>
          </p:nvGrpSpPr>
          <p:grpSpPr>
            <a:xfrm>
              <a:off x="1001582" y="38673"/>
              <a:ext cx="4498946" cy="1746271"/>
              <a:chOff x="1001582" y="38673"/>
              <a:chExt cx="4498946" cy="1746271"/>
            </a:xfrm>
          </p:grpSpPr>
          <p:grpSp>
            <p:nvGrpSpPr>
              <p:cNvPr id="48" name="Group 47">
                <a:extLst>
                  <a:ext uri="{FF2B5EF4-FFF2-40B4-BE49-F238E27FC236}">
                    <a16:creationId xmlns:a16="http://schemas.microsoft.com/office/drawing/2014/main" id="{48575AD0-AD60-9704-E454-9136A8466EC0}"/>
                  </a:ext>
                </a:extLst>
              </p:cNvPr>
              <p:cNvGrpSpPr/>
              <p:nvPr/>
            </p:nvGrpSpPr>
            <p:grpSpPr>
              <a:xfrm>
                <a:off x="1001582" y="38673"/>
                <a:ext cx="4498946" cy="1746271"/>
                <a:chOff x="1001582" y="38673"/>
                <a:chExt cx="4498946" cy="1746271"/>
              </a:xfrm>
            </p:grpSpPr>
            <p:sp>
              <p:nvSpPr>
                <p:cNvPr id="50" name="Rectangle 49">
                  <a:extLst>
                    <a:ext uri="{FF2B5EF4-FFF2-40B4-BE49-F238E27FC236}">
                      <a16:creationId xmlns:a16="http://schemas.microsoft.com/office/drawing/2014/main" id="{E107621A-1257-4C50-5A62-BEED85E97B04}"/>
                    </a:ext>
                  </a:extLst>
                </p:cNvPr>
                <p:cNvSpPr/>
                <p:nvPr/>
              </p:nvSpPr>
              <p:spPr>
                <a:xfrm>
                  <a:off x="1644262" y="38673"/>
                  <a:ext cx="3156626" cy="87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Historical</a:t>
                  </a:r>
                </a:p>
              </p:txBody>
            </p:sp>
            <p:sp>
              <p:nvSpPr>
                <p:cNvPr id="51" name="Rectangle 50">
                  <a:extLst>
                    <a:ext uri="{FF2B5EF4-FFF2-40B4-BE49-F238E27FC236}">
                      <a16:creationId xmlns:a16="http://schemas.microsoft.com/office/drawing/2014/main" id="{70AC3360-C351-459B-0526-F394550D0C1D}"/>
                    </a:ext>
                  </a:extLst>
                </p:cNvPr>
                <p:cNvSpPr/>
                <p:nvPr/>
              </p:nvSpPr>
              <p:spPr>
                <a:xfrm>
                  <a:off x="1001582" y="909455"/>
                  <a:ext cx="4498946" cy="875489"/>
                </a:xfrm>
                <a:prstGeom prst="rect">
                  <a:avLst/>
                </a:prstGeom>
                <a:solidFill>
                  <a:srgbClr val="ED9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96B48214-CCEE-DC86-3FF6-6B09CCFA47EE}"/>
                  </a:ext>
                </a:extLst>
              </p:cNvPr>
              <p:cNvSpPr/>
              <p:nvPr/>
            </p:nvSpPr>
            <p:spPr>
              <a:xfrm>
                <a:off x="1378210" y="904262"/>
                <a:ext cx="3697208" cy="875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ysClr val="windowText" lastClr="000000"/>
                    </a:solidFill>
                  </a:rPr>
                  <a:t>BioPhysical</a:t>
                </a:r>
                <a:r>
                  <a:rPr lang="en-US" b="1" dirty="0">
                    <a:solidFill>
                      <a:schemeClr val="bg1"/>
                    </a:solidFill>
                  </a:rPr>
                  <a:t> </a:t>
                </a:r>
                <a:r>
                  <a:rPr lang="en-US" b="1" dirty="0">
                    <a:solidFill>
                      <a:schemeClr val="tx1"/>
                    </a:solidFill>
                  </a:rPr>
                  <a:t>Setting</a:t>
                </a:r>
              </a:p>
            </p:txBody>
          </p:sp>
        </p:grpSp>
      </p:grpSp>
      <p:sp>
        <p:nvSpPr>
          <p:cNvPr id="33" name="Rectangle 32">
            <a:extLst>
              <a:ext uri="{FF2B5EF4-FFF2-40B4-BE49-F238E27FC236}">
                <a16:creationId xmlns:a16="http://schemas.microsoft.com/office/drawing/2014/main" id="{C85F8C51-BEC2-F8B1-A78A-19494BDE6F68}"/>
              </a:ext>
            </a:extLst>
          </p:cNvPr>
          <p:cNvSpPr/>
          <p:nvPr/>
        </p:nvSpPr>
        <p:spPr>
          <a:xfrm>
            <a:off x="1718686" y="529155"/>
            <a:ext cx="2447726" cy="474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Extract</a:t>
            </a:r>
          </a:p>
        </p:txBody>
      </p:sp>
      <p:sp>
        <p:nvSpPr>
          <p:cNvPr id="41" name="Rectangle 40">
            <a:extLst>
              <a:ext uri="{FF2B5EF4-FFF2-40B4-BE49-F238E27FC236}">
                <a16:creationId xmlns:a16="http://schemas.microsoft.com/office/drawing/2014/main" id="{E69DBB9C-CCFA-DB4F-8882-45AC493B4F7A}"/>
              </a:ext>
            </a:extLst>
          </p:cNvPr>
          <p:cNvSpPr/>
          <p:nvPr/>
        </p:nvSpPr>
        <p:spPr>
          <a:xfrm>
            <a:off x="7853109" y="561045"/>
            <a:ext cx="2447726" cy="474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Simulate</a:t>
            </a:r>
          </a:p>
        </p:txBody>
      </p:sp>
      <p:sp>
        <p:nvSpPr>
          <p:cNvPr id="54" name="Rectangle 53">
            <a:extLst>
              <a:ext uri="{FF2B5EF4-FFF2-40B4-BE49-F238E27FC236}">
                <a16:creationId xmlns:a16="http://schemas.microsoft.com/office/drawing/2014/main" id="{72325186-D89A-4460-9E85-157CA83EB11A}"/>
              </a:ext>
            </a:extLst>
          </p:cNvPr>
          <p:cNvSpPr/>
          <p:nvPr/>
        </p:nvSpPr>
        <p:spPr>
          <a:xfrm>
            <a:off x="1" y="-520700"/>
            <a:ext cx="4463260" cy="50432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71D71A-4964-4FC1-A821-C3990E97D382}"/>
              </a:ext>
            </a:extLst>
          </p:cNvPr>
          <p:cNvSpPr/>
          <p:nvPr/>
        </p:nvSpPr>
        <p:spPr>
          <a:xfrm>
            <a:off x="8486976" y="-455911"/>
            <a:ext cx="3728278" cy="4978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E913085-52D7-46C5-8660-BA55FCE6603A}"/>
              </a:ext>
            </a:extLst>
          </p:cNvPr>
          <p:cNvSpPr/>
          <p:nvPr/>
        </p:nvSpPr>
        <p:spPr>
          <a:xfrm>
            <a:off x="4392869" y="-465098"/>
            <a:ext cx="4158992" cy="43063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6B30013-34E3-F235-17DA-37C635732E15}"/>
              </a:ext>
            </a:extLst>
          </p:cNvPr>
          <p:cNvSpPr txBox="1"/>
          <p:nvPr/>
        </p:nvSpPr>
        <p:spPr>
          <a:xfrm>
            <a:off x="2501072" y="894695"/>
            <a:ext cx="6999887" cy="954107"/>
          </a:xfrm>
          <a:prstGeom prst="rect">
            <a:avLst/>
          </a:prstGeom>
          <a:solidFill>
            <a:schemeClr val="bg1"/>
          </a:solidFill>
          <a:ln>
            <a:solidFill>
              <a:schemeClr val="tx1"/>
            </a:solidFill>
          </a:ln>
        </p:spPr>
        <p:txBody>
          <a:bodyPr wrap="square" rtlCol="0">
            <a:spAutoFit/>
          </a:bodyPr>
          <a:lstStyle/>
          <a:p>
            <a:pPr algn="ctr"/>
            <a:r>
              <a:rPr lang="en-US" sz="2800" dirty="0"/>
              <a:t>How do we quantify the differences in these distributions?</a:t>
            </a:r>
            <a:endParaRPr lang="en-US" dirty="0"/>
          </a:p>
        </p:txBody>
      </p:sp>
      <p:sp>
        <p:nvSpPr>
          <p:cNvPr id="39" name="Rectangle 38">
            <a:extLst>
              <a:ext uri="{FF2B5EF4-FFF2-40B4-BE49-F238E27FC236}">
                <a16:creationId xmlns:a16="http://schemas.microsoft.com/office/drawing/2014/main" id="{9073D168-BED6-3C5D-A0EC-351F4E04BB6E}"/>
              </a:ext>
            </a:extLst>
          </p:cNvPr>
          <p:cNvSpPr/>
          <p:nvPr/>
        </p:nvSpPr>
        <p:spPr>
          <a:xfrm>
            <a:off x="4544412" y="2330054"/>
            <a:ext cx="2934907" cy="1240332"/>
          </a:xfrm>
          <a:prstGeom prst="rect">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Earth Mover’s Distance</a:t>
            </a:r>
          </a:p>
        </p:txBody>
      </p:sp>
      <p:cxnSp>
        <p:nvCxnSpPr>
          <p:cNvPr id="53" name="Straight Arrow Connector 52">
            <a:extLst>
              <a:ext uri="{FF2B5EF4-FFF2-40B4-BE49-F238E27FC236}">
                <a16:creationId xmlns:a16="http://schemas.microsoft.com/office/drawing/2014/main" id="{B514BABC-DAEA-2C0A-4E0C-24A633F76AB6}"/>
              </a:ext>
            </a:extLst>
          </p:cNvPr>
          <p:cNvCxnSpPr>
            <a:cxnSpLocks/>
            <a:stCxn id="27" idx="3"/>
            <a:endCxn id="39" idx="1"/>
          </p:cNvCxnSpPr>
          <p:nvPr/>
        </p:nvCxnSpPr>
        <p:spPr>
          <a:xfrm>
            <a:off x="3773329" y="2945204"/>
            <a:ext cx="771083" cy="5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F26C205-14F4-802F-B766-4D95E285FFA8}"/>
              </a:ext>
            </a:extLst>
          </p:cNvPr>
          <p:cNvCxnSpPr>
            <a:cxnSpLocks/>
            <a:stCxn id="19" idx="1"/>
            <a:endCxn id="39" idx="3"/>
          </p:cNvCxnSpPr>
          <p:nvPr/>
        </p:nvCxnSpPr>
        <p:spPr>
          <a:xfrm flipH="1">
            <a:off x="7479319" y="2949267"/>
            <a:ext cx="855427" cy="9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6F54F1C7-884E-80F1-6078-AE08332F7B79}"/>
              </a:ext>
            </a:extLst>
          </p:cNvPr>
          <p:cNvCxnSpPr>
            <a:cxnSpLocks/>
            <a:stCxn id="39" idx="2"/>
            <a:endCxn id="52" idx="3"/>
          </p:cNvCxnSpPr>
          <p:nvPr/>
        </p:nvCxnSpPr>
        <p:spPr>
          <a:xfrm flipH="1">
            <a:off x="5664154" y="3570386"/>
            <a:ext cx="347712" cy="8452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B889D87F-D8A5-E58E-D17E-4CFC5886BD73}"/>
              </a:ext>
            </a:extLst>
          </p:cNvPr>
          <p:cNvSpPr/>
          <p:nvPr/>
        </p:nvSpPr>
        <p:spPr>
          <a:xfrm>
            <a:off x="3990391" y="4022519"/>
            <a:ext cx="1673763" cy="78621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 Frequency Departure</a:t>
            </a:r>
          </a:p>
        </p:txBody>
      </p:sp>
      <p:sp>
        <p:nvSpPr>
          <p:cNvPr id="59" name="Rectangle 58">
            <a:extLst>
              <a:ext uri="{FF2B5EF4-FFF2-40B4-BE49-F238E27FC236}">
                <a16:creationId xmlns:a16="http://schemas.microsoft.com/office/drawing/2014/main" id="{B878D4FE-653C-4EE0-C4E6-706576A47C77}"/>
              </a:ext>
            </a:extLst>
          </p:cNvPr>
          <p:cNvSpPr/>
          <p:nvPr/>
        </p:nvSpPr>
        <p:spPr>
          <a:xfrm>
            <a:off x="6359578" y="4022519"/>
            <a:ext cx="1673763" cy="78621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 Severity Departure</a:t>
            </a:r>
          </a:p>
        </p:txBody>
      </p:sp>
      <p:cxnSp>
        <p:nvCxnSpPr>
          <p:cNvPr id="62" name="Straight Arrow Connector 61">
            <a:extLst>
              <a:ext uri="{FF2B5EF4-FFF2-40B4-BE49-F238E27FC236}">
                <a16:creationId xmlns:a16="http://schemas.microsoft.com/office/drawing/2014/main" id="{8518592F-7804-70D7-DBF9-165D487D5A6D}"/>
              </a:ext>
            </a:extLst>
          </p:cNvPr>
          <p:cNvCxnSpPr>
            <a:cxnSpLocks/>
            <a:stCxn id="39" idx="2"/>
            <a:endCxn id="59" idx="1"/>
          </p:cNvCxnSpPr>
          <p:nvPr/>
        </p:nvCxnSpPr>
        <p:spPr>
          <a:xfrm>
            <a:off x="6011866" y="3570386"/>
            <a:ext cx="347712" cy="8452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B97D3F4-FD6F-E3F9-A9F7-1D6BFA45572D}"/>
              </a:ext>
            </a:extLst>
          </p:cNvPr>
          <p:cNvSpPr/>
          <p:nvPr/>
        </p:nvSpPr>
        <p:spPr>
          <a:xfrm>
            <a:off x="1662428" y="2325038"/>
            <a:ext cx="2110901" cy="1240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536A8BD-F15C-0483-76D7-55E561DEF93E}"/>
              </a:ext>
            </a:extLst>
          </p:cNvPr>
          <p:cNvSpPr/>
          <p:nvPr/>
        </p:nvSpPr>
        <p:spPr>
          <a:xfrm>
            <a:off x="8334746" y="2325038"/>
            <a:ext cx="2068305" cy="12484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78742BF-4FEA-169E-64D0-FE6C61B68794}"/>
              </a:ext>
            </a:extLst>
          </p:cNvPr>
          <p:cNvSpPr/>
          <p:nvPr/>
        </p:nvSpPr>
        <p:spPr>
          <a:xfrm>
            <a:off x="1615224" y="2363803"/>
            <a:ext cx="2110901" cy="1051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Contemporary Distributions</a:t>
            </a:r>
          </a:p>
        </p:txBody>
      </p:sp>
      <p:sp>
        <p:nvSpPr>
          <p:cNvPr id="29" name="Rectangle 28">
            <a:extLst>
              <a:ext uri="{FF2B5EF4-FFF2-40B4-BE49-F238E27FC236}">
                <a16:creationId xmlns:a16="http://schemas.microsoft.com/office/drawing/2014/main" id="{7FC30C2E-0155-1AFA-C1D0-8127D3A9EEA9}"/>
              </a:ext>
            </a:extLst>
          </p:cNvPr>
          <p:cNvSpPr/>
          <p:nvPr/>
        </p:nvSpPr>
        <p:spPr>
          <a:xfrm>
            <a:off x="8306611" y="2405868"/>
            <a:ext cx="2110901" cy="1051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Historical Distributions</a:t>
            </a:r>
          </a:p>
        </p:txBody>
      </p:sp>
      <p:sp>
        <p:nvSpPr>
          <p:cNvPr id="2" name="Slide Number Placeholder 1">
            <a:extLst>
              <a:ext uri="{FF2B5EF4-FFF2-40B4-BE49-F238E27FC236}">
                <a16:creationId xmlns:a16="http://schemas.microsoft.com/office/drawing/2014/main" id="{3FBE69B6-6088-F616-90D6-F00CFBA79F38}"/>
              </a:ext>
            </a:extLst>
          </p:cNvPr>
          <p:cNvSpPr>
            <a:spLocks noGrp="1"/>
          </p:cNvSpPr>
          <p:nvPr>
            <p:ph type="sldNum" sz="quarter" idx="12"/>
          </p:nvPr>
        </p:nvSpPr>
        <p:spPr/>
        <p:txBody>
          <a:bodyPr/>
          <a:lstStyle/>
          <a:p>
            <a:fld id="{C9A01799-CE56-4EBC-A62D-F2D63DB45905}" type="slidenum">
              <a:rPr lang="en-US" smtClean="0"/>
              <a:t>10</a:t>
            </a:fld>
            <a:endParaRPr lang="en-US"/>
          </a:p>
        </p:txBody>
      </p:sp>
      <p:sp>
        <p:nvSpPr>
          <p:cNvPr id="15" name="TextBox 14">
            <a:extLst>
              <a:ext uri="{FF2B5EF4-FFF2-40B4-BE49-F238E27FC236}">
                <a16:creationId xmlns:a16="http://schemas.microsoft.com/office/drawing/2014/main" id="{C20735E5-4E95-F6DA-F25C-CF4102C3F115}"/>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cxnSp>
        <p:nvCxnSpPr>
          <p:cNvPr id="16" name="Straight Arrow Connector 15">
            <a:extLst>
              <a:ext uri="{FF2B5EF4-FFF2-40B4-BE49-F238E27FC236}">
                <a16:creationId xmlns:a16="http://schemas.microsoft.com/office/drawing/2014/main" id="{D2079A99-3A2B-FC98-095E-A75322F141F2}"/>
              </a:ext>
            </a:extLst>
          </p:cNvPr>
          <p:cNvCxnSpPr>
            <a:cxnSpLocks/>
            <a:stCxn id="59" idx="2"/>
          </p:cNvCxnSpPr>
          <p:nvPr/>
        </p:nvCxnSpPr>
        <p:spPr>
          <a:xfrm flipH="1">
            <a:off x="6870048" y="4808735"/>
            <a:ext cx="326412" cy="5130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9E801D0-1BC7-DAA2-207F-2AFE6D4E1B8F}"/>
              </a:ext>
            </a:extLst>
          </p:cNvPr>
          <p:cNvCxnSpPr>
            <a:cxnSpLocks/>
          </p:cNvCxnSpPr>
          <p:nvPr/>
        </p:nvCxnSpPr>
        <p:spPr>
          <a:xfrm>
            <a:off x="4827272" y="4808735"/>
            <a:ext cx="363205" cy="5130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AB96AFB1-C43E-09CE-9E59-3B145C4E0828}"/>
              </a:ext>
            </a:extLst>
          </p:cNvPr>
          <p:cNvSpPr/>
          <p:nvPr/>
        </p:nvSpPr>
        <p:spPr>
          <a:xfrm>
            <a:off x="5196285" y="5321779"/>
            <a:ext cx="1673763" cy="78621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Fire-Regime Departure</a:t>
            </a:r>
          </a:p>
          <a:p>
            <a:pPr algn="ctr"/>
            <a:r>
              <a:rPr lang="en-US" b="1" dirty="0">
                <a:solidFill>
                  <a:schemeClr val="tx1"/>
                </a:solidFill>
              </a:rPr>
              <a:t>Index</a:t>
            </a:r>
          </a:p>
        </p:txBody>
      </p:sp>
      <p:grpSp>
        <p:nvGrpSpPr>
          <p:cNvPr id="61" name="Group 60">
            <a:extLst>
              <a:ext uri="{FF2B5EF4-FFF2-40B4-BE49-F238E27FC236}">
                <a16:creationId xmlns:a16="http://schemas.microsoft.com/office/drawing/2014/main" id="{20700477-6EC5-CAC4-6284-8D7FBB3CF47C}"/>
              </a:ext>
            </a:extLst>
          </p:cNvPr>
          <p:cNvGrpSpPr/>
          <p:nvPr/>
        </p:nvGrpSpPr>
        <p:grpSpPr>
          <a:xfrm>
            <a:off x="8266071" y="3731792"/>
            <a:ext cx="3063929" cy="2376203"/>
            <a:chOff x="8266071" y="3704028"/>
            <a:chExt cx="3063929" cy="2376203"/>
          </a:xfrm>
        </p:grpSpPr>
        <p:pic>
          <p:nvPicPr>
            <p:cNvPr id="44" name="Picture 43" descr="A graph of a number of individuals&#10;&#10;Description automatically generated with medium confidence">
              <a:extLst>
                <a:ext uri="{FF2B5EF4-FFF2-40B4-BE49-F238E27FC236}">
                  <a16:creationId xmlns:a16="http://schemas.microsoft.com/office/drawing/2014/main" id="{B4D69F07-9633-3B70-E7AA-A80897046005}"/>
                </a:ext>
              </a:extLst>
            </p:cNvPr>
            <p:cNvPicPr>
              <a:picLocks noChangeAspect="1"/>
            </p:cNvPicPr>
            <p:nvPr/>
          </p:nvPicPr>
          <p:blipFill rotWithShape="1">
            <a:blip r:embed="rId3">
              <a:extLst>
                <a:ext uri="{28A0092B-C50C-407E-A947-70E740481C1C}">
                  <a14:useLocalDpi xmlns:a14="http://schemas.microsoft.com/office/drawing/2010/main" val="0"/>
                </a:ext>
              </a:extLst>
            </a:blip>
            <a:srcRect l="6764" r="26983" b="8654"/>
            <a:stretch/>
          </p:blipFill>
          <p:spPr>
            <a:xfrm>
              <a:off x="8266071" y="3704028"/>
              <a:ext cx="3063929" cy="2376203"/>
            </a:xfrm>
            <a:prstGeom prst="rect">
              <a:avLst/>
            </a:prstGeom>
            <a:ln>
              <a:solidFill>
                <a:schemeClr val="tx1"/>
              </a:solidFill>
            </a:ln>
          </p:spPr>
        </p:pic>
        <p:sp>
          <p:nvSpPr>
            <p:cNvPr id="58" name="Rectangle 57">
              <a:extLst>
                <a:ext uri="{FF2B5EF4-FFF2-40B4-BE49-F238E27FC236}">
                  <a16:creationId xmlns:a16="http://schemas.microsoft.com/office/drawing/2014/main" id="{9C8E861C-095A-5C56-8694-0FD01672FAE2}"/>
                </a:ext>
              </a:extLst>
            </p:cNvPr>
            <p:cNvSpPr/>
            <p:nvPr/>
          </p:nvSpPr>
          <p:spPr>
            <a:xfrm>
              <a:off x="10937738" y="4768995"/>
              <a:ext cx="392262"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tar: 5 Points 17">
            <a:extLst>
              <a:ext uri="{FF2B5EF4-FFF2-40B4-BE49-F238E27FC236}">
                <a16:creationId xmlns:a16="http://schemas.microsoft.com/office/drawing/2014/main" id="{7DB9450F-BFF2-A3C6-08D4-716E38ABBA93}"/>
              </a:ext>
            </a:extLst>
          </p:cNvPr>
          <p:cNvSpPr/>
          <p:nvPr/>
        </p:nvSpPr>
        <p:spPr>
          <a:xfrm>
            <a:off x="6941861" y="2633697"/>
            <a:ext cx="879792" cy="881746"/>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9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animBg="1"/>
      <p:bldP spid="3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DCF78-1D06-B371-34A4-7A15487C2850}"/>
              </a:ext>
            </a:extLst>
          </p:cNvPr>
          <p:cNvSpPr>
            <a:spLocks noGrp="1"/>
          </p:cNvSpPr>
          <p:nvPr>
            <p:ph type="sldNum" sz="quarter" idx="12"/>
          </p:nvPr>
        </p:nvSpPr>
        <p:spPr/>
        <p:txBody>
          <a:bodyPr/>
          <a:lstStyle/>
          <a:p>
            <a:fld id="{C9A01799-CE56-4EBC-A62D-F2D63DB45905}" type="slidenum">
              <a:rPr lang="en-US" smtClean="0"/>
              <a:t>11</a:t>
            </a:fld>
            <a:endParaRPr lang="en-US"/>
          </a:p>
        </p:txBody>
      </p:sp>
      <p:pic>
        <p:nvPicPr>
          <p:cNvPr id="4" name="Picture 3" descr="A map of the state of california&#10;&#10;Description automatically generated">
            <a:extLst>
              <a:ext uri="{FF2B5EF4-FFF2-40B4-BE49-F238E27FC236}">
                <a16:creationId xmlns:a16="http://schemas.microsoft.com/office/drawing/2014/main" id="{AEC3FDC7-3219-E05F-2C30-63EEE00D6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6" y="0"/>
            <a:ext cx="12116608" cy="6858000"/>
          </a:xfrm>
          <a:prstGeom prst="rect">
            <a:avLst/>
          </a:prstGeom>
        </p:spPr>
      </p:pic>
      <p:sp>
        <p:nvSpPr>
          <p:cNvPr id="7" name="Rectangle 6">
            <a:extLst>
              <a:ext uri="{FF2B5EF4-FFF2-40B4-BE49-F238E27FC236}">
                <a16:creationId xmlns:a16="http://schemas.microsoft.com/office/drawing/2014/main" id="{9B7EA0A4-1A6C-E71D-1E4A-3F7A53467600}"/>
              </a:ext>
            </a:extLst>
          </p:cNvPr>
          <p:cNvSpPr/>
          <p:nvPr/>
        </p:nvSpPr>
        <p:spPr>
          <a:xfrm>
            <a:off x="8988617" y="2456910"/>
            <a:ext cx="1362075"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35B75B-EFA8-2B32-146E-126018A6D354}"/>
              </a:ext>
            </a:extLst>
          </p:cNvPr>
          <p:cNvPicPr>
            <a:picLocks noChangeAspect="1"/>
          </p:cNvPicPr>
          <p:nvPr/>
        </p:nvPicPr>
        <p:blipFill rotWithShape="1">
          <a:blip r:embed="rId4">
            <a:extLst>
              <a:ext uri="{28A0092B-C50C-407E-A947-70E740481C1C}">
                <a14:useLocalDpi xmlns:a14="http://schemas.microsoft.com/office/drawing/2010/main" val="0"/>
              </a:ext>
            </a:extLst>
          </a:blip>
          <a:srcRect l="61377" t="33575" r="29171" b="32415"/>
          <a:stretch/>
        </p:blipFill>
        <p:spPr>
          <a:xfrm>
            <a:off x="8122533" y="2413413"/>
            <a:ext cx="976133" cy="2341468"/>
          </a:xfrm>
          <a:prstGeom prst="rect">
            <a:avLst/>
          </a:prstGeom>
        </p:spPr>
      </p:pic>
      <p:sp>
        <p:nvSpPr>
          <p:cNvPr id="6" name="Rectangle 5">
            <a:extLst>
              <a:ext uri="{FF2B5EF4-FFF2-40B4-BE49-F238E27FC236}">
                <a16:creationId xmlns:a16="http://schemas.microsoft.com/office/drawing/2014/main" id="{E98B519D-5D8A-01BD-0EE7-17EA0490ABA0}"/>
              </a:ext>
            </a:extLst>
          </p:cNvPr>
          <p:cNvSpPr/>
          <p:nvPr/>
        </p:nvSpPr>
        <p:spPr>
          <a:xfrm>
            <a:off x="8122533" y="1908588"/>
            <a:ext cx="2495494"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Our Fire-Regime Departure</a:t>
            </a:r>
          </a:p>
        </p:txBody>
      </p:sp>
      <p:sp>
        <p:nvSpPr>
          <p:cNvPr id="8" name="TextBox 7">
            <a:extLst>
              <a:ext uri="{FF2B5EF4-FFF2-40B4-BE49-F238E27FC236}">
                <a16:creationId xmlns:a16="http://schemas.microsoft.com/office/drawing/2014/main" id="{3F04B469-9973-FE26-EDEF-43A96EC9C35C}"/>
              </a:ext>
            </a:extLst>
          </p:cNvPr>
          <p:cNvSpPr txBox="1"/>
          <p:nvPr/>
        </p:nvSpPr>
        <p:spPr>
          <a:xfrm>
            <a:off x="8988617" y="2654180"/>
            <a:ext cx="2952750" cy="4247317"/>
          </a:xfrm>
          <a:prstGeom prst="rect">
            <a:avLst/>
          </a:prstGeom>
          <a:noFill/>
        </p:spPr>
        <p:txBody>
          <a:bodyPr wrap="square" rtlCol="0">
            <a:spAutoFit/>
          </a:bodyPr>
          <a:lstStyle/>
          <a:p>
            <a:pPr marL="457200" indent="-457200">
              <a:buFont typeface="Arial" panose="020B0604020202020204" pitchFamily="34" charset="0"/>
              <a:buChar char="•"/>
            </a:pPr>
            <a:r>
              <a:rPr lang="en-US" sz="2800" dirty="0"/>
              <a:t>Most high departures are in California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Most low departures are in Idaho and Montana</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498A974E-4C3D-B1CF-5646-80D6D75B1AA6}"/>
              </a:ext>
            </a:extLst>
          </p:cNvPr>
          <p:cNvSpPr txBox="1"/>
          <p:nvPr/>
        </p:nvSpPr>
        <p:spPr>
          <a:xfrm>
            <a:off x="0" y="6215746"/>
            <a:ext cx="1337733" cy="646331"/>
          </a:xfrm>
          <a:prstGeom prst="rect">
            <a:avLst/>
          </a:prstGeom>
          <a:noFill/>
          <a:ln>
            <a:solidFill>
              <a:schemeClr val="tx1"/>
            </a:solidFill>
          </a:ln>
        </p:spPr>
        <p:txBody>
          <a:bodyPr wrap="square" rtlCol="0">
            <a:spAutoFit/>
          </a:bodyPr>
          <a:lstStyle/>
          <a:p>
            <a:r>
              <a:rPr lang="en-US" dirty="0"/>
              <a:t>West-wide</a:t>
            </a:r>
          </a:p>
          <a:p>
            <a:r>
              <a:rPr lang="en-US" dirty="0"/>
              <a:t>Results</a:t>
            </a:r>
          </a:p>
        </p:txBody>
      </p:sp>
    </p:spTree>
    <p:extLst>
      <p:ext uri="{BB962C8B-B14F-4D97-AF65-F5344CB8AC3E}">
        <p14:creationId xmlns:p14="http://schemas.microsoft.com/office/powerpoint/2010/main" val="3628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8661C6-06DC-8B40-8642-9FC31CC735B7}"/>
              </a:ext>
            </a:extLst>
          </p:cNvPr>
          <p:cNvSpPr/>
          <p:nvPr/>
        </p:nvSpPr>
        <p:spPr>
          <a:xfrm rot="16200000">
            <a:off x="4960619" y="3016113"/>
            <a:ext cx="3617843" cy="2305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ysClr val="windowText" lastClr="000000"/>
              </a:solidFill>
            </a:endParaRPr>
          </a:p>
        </p:txBody>
      </p:sp>
      <p:pic>
        <p:nvPicPr>
          <p:cNvPr id="3" name="Picture 2">
            <a:extLst>
              <a:ext uri="{FF2B5EF4-FFF2-40B4-BE49-F238E27FC236}">
                <a16:creationId xmlns:a16="http://schemas.microsoft.com/office/drawing/2014/main" id="{DED92391-030C-8BF1-2C93-ECA10D3AFF09}"/>
              </a:ext>
            </a:extLst>
          </p:cNvPr>
          <p:cNvPicPr>
            <a:picLocks noChangeAspect="1"/>
          </p:cNvPicPr>
          <p:nvPr/>
        </p:nvPicPr>
        <p:blipFill>
          <a:blip r:embed="rId3">
            <a:extLst>
              <a:ext uri="{28A0092B-C50C-407E-A947-70E740481C1C}">
                <a14:useLocalDpi xmlns:a14="http://schemas.microsoft.com/office/drawing/2010/main" val="0"/>
              </a:ext>
            </a:extLst>
          </a:blip>
          <a:srcRect l="5451" r="5451"/>
          <a:stretch/>
        </p:blipFill>
        <p:spPr>
          <a:xfrm>
            <a:off x="1961032" y="-42570"/>
            <a:ext cx="9201150" cy="6884668"/>
          </a:xfrm>
          <a:prstGeom prst="rect">
            <a:avLst/>
          </a:prstGeom>
        </p:spPr>
      </p:pic>
      <p:sp>
        <p:nvSpPr>
          <p:cNvPr id="2" name="TextBox 1">
            <a:extLst>
              <a:ext uri="{FF2B5EF4-FFF2-40B4-BE49-F238E27FC236}">
                <a16:creationId xmlns:a16="http://schemas.microsoft.com/office/drawing/2014/main" id="{BF79B163-1FD2-6A48-989C-5BEFCEFB241F}"/>
              </a:ext>
            </a:extLst>
          </p:cNvPr>
          <p:cNvSpPr txBox="1"/>
          <p:nvPr/>
        </p:nvSpPr>
        <p:spPr>
          <a:xfrm>
            <a:off x="8036364" y="18385"/>
            <a:ext cx="4406836" cy="400110"/>
          </a:xfrm>
          <a:prstGeom prst="rect">
            <a:avLst/>
          </a:prstGeom>
          <a:solidFill>
            <a:schemeClr val="bg1"/>
          </a:solidFill>
        </p:spPr>
        <p:txBody>
          <a:bodyPr wrap="square" rtlCol="0">
            <a:spAutoFit/>
          </a:bodyPr>
          <a:lstStyle/>
          <a:p>
            <a:endParaRPr lang="en-US" sz="2000" dirty="0"/>
          </a:p>
        </p:txBody>
      </p:sp>
      <p:sp>
        <p:nvSpPr>
          <p:cNvPr id="4" name="Rectangle 3">
            <a:extLst>
              <a:ext uri="{FF2B5EF4-FFF2-40B4-BE49-F238E27FC236}">
                <a16:creationId xmlns:a16="http://schemas.microsoft.com/office/drawing/2014/main" id="{5EBB2263-5381-B804-D3E3-C760125F4199}"/>
              </a:ext>
            </a:extLst>
          </p:cNvPr>
          <p:cNvSpPr/>
          <p:nvPr/>
        </p:nvSpPr>
        <p:spPr>
          <a:xfrm>
            <a:off x="9425587" y="1916540"/>
            <a:ext cx="1362075"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E57631-3D84-2F63-B40A-53C75C030A70}"/>
              </a:ext>
            </a:extLst>
          </p:cNvPr>
          <p:cNvSpPr/>
          <p:nvPr/>
        </p:nvSpPr>
        <p:spPr>
          <a:xfrm>
            <a:off x="7866191" y="1795917"/>
            <a:ext cx="2495494"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Our Fire-Regime Departure</a:t>
            </a:r>
          </a:p>
        </p:txBody>
      </p:sp>
      <p:sp>
        <p:nvSpPr>
          <p:cNvPr id="7" name="Slide Number Placeholder 6">
            <a:extLst>
              <a:ext uri="{FF2B5EF4-FFF2-40B4-BE49-F238E27FC236}">
                <a16:creationId xmlns:a16="http://schemas.microsoft.com/office/drawing/2014/main" id="{5E25F645-FCFF-7117-B863-1CA857EC3D9F}"/>
              </a:ext>
            </a:extLst>
          </p:cNvPr>
          <p:cNvSpPr>
            <a:spLocks noGrp="1"/>
          </p:cNvSpPr>
          <p:nvPr>
            <p:ph type="sldNum" sz="quarter" idx="12"/>
          </p:nvPr>
        </p:nvSpPr>
        <p:spPr/>
        <p:txBody>
          <a:bodyPr/>
          <a:lstStyle/>
          <a:p>
            <a:fld id="{C9A01799-CE56-4EBC-A62D-F2D63DB45905}" type="slidenum">
              <a:rPr lang="en-US" smtClean="0"/>
              <a:t>12</a:t>
            </a:fld>
            <a:endParaRPr lang="en-US"/>
          </a:p>
        </p:txBody>
      </p:sp>
      <p:sp>
        <p:nvSpPr>
          <p:cNvPr id="10" name="TextBox 9">
            <a:extLst>
              <a:ext uri="{FF2B5EF4-FFF2-40B4-BE49-F238E27FC236}">
                <a16:creationId xmlns:a16="http://schemas.microsoft.com/office/drawing/2014/main" id="{2E6A17ED-A21C-BE99-9B79-EDAF6A4BB33E}"/>
              </a:ext>
            </a:extLst>
          </p:cNvPr>
          <p:cNvSpPr txBox="1"/>
          <p:nvPr/>
        </p:nvSpPr>
        <p:spPr>
          <a:xfrm>
            <a:off x="0" y="6215746"/>
            <a:ext cx="1337733" cy="646331"/>
          </a:xfrm>
          <a:prstGeom prst="rect">
            <a:avLst/>
          </a:prstGeom>
          <a:noFill/>
          <a:ln>
            <a:solidFill>
              <a:schemeClr val="tx1"/>
            </a:solidFill>
          </a:ln>
        </p:spPr>
        <p:txBody>
          <a:bodyPr wrap="square" rtlCol="0">
            <a:spAutoFit/>
          </a:bodyPr>
          <a:lstStyle/>
          <a:p>
            <a:r>
              <a:rPr lang="en-US" dirty="0"/>
              <a:t>Wilderness</a:t>
            </a:r>
          </a:p>
          <a:p>
            <a:r>
              <a:rPr lang="en-US" dirty="0"/>
              <a:t>Results</a:t>
            </a:r>
          </a:p>
        </p:txBody>
      </p:sp>
      <p:sp>
        <p:nvSpPr>
          <p:cNvPr id="11" name="TextBox 10">
            <a:extLst>
              <a:ext uri="{FF2B5EF4-FFF2-40B4-BE49-F238E27FC236}">
                <a16:creationId xmlns:a16="http://schemas.microsoft.com/office/drawing/2014/main" id="{89DDD0A8-97C4-2EBB-3B0B-04D94AB63105}"/>
              </a:ext>
            </a:extLst>
          </p:cNvPr>
          <p:cNvSpPr txBox="1"/>
          <p:nvPr/>
        </p:nvSpPr>
        <p:spPr>
          <a:xfrm>
            <a:off x="9239250" y="2901211"/>
            <a:ext cx="2952750" cy="1384995"/>
          </a:xfrm>
          <a:prstGeom prst="rect">
            <a:avLst/>
          </a:prstGeom>
          <a:noFill/>
        </p:spPr>
        <p:txBody>
          <a:bodyPr wrap="square" rtlCol="0">
            <a:spAutoFit/>
          </a:bodyPr>
          <a:lstStyle/>
          <a:p>
            <a:r>
              <a:rPr lang="en-US" sz="2800" dirty="0"/>
              <a:t>Wildernesses show similar trends</a:t>
            </a:r>
            <a:endParaRPr lang="en-US" dirty="0"/>
          </a:p>
        </p:txBody>
      </p:sp>
    </p:spTree>
    <p:extLst>
      <p:ext uri="{BB962C8B-B14F-4D97-AF65-F5344CB8AC3E}">
        <p14:creationId xmlns:p14="http://schemas.microsoft.com/office/powerpoint/2010/main" val="127103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63773-35B5-25EC-FEEF-1D87B283D7ED}"/>
              </a:ext>
            </a:extLst>
          </p:cNvPr>
          <p:cNvSpPr txBox="1"/>
          <p:nvPr/>
        </p:nvSpPr>
        <p:spPr>
          <a:xfrm>
            <a:off x="3488267" y="127000"/>
            <a:ext cx="5359400" cy="369332"/>
          </a:xfrm>
          <a:prstGeom prst="rect">
            <a:avLst/>
          </a:prstGeom>
          <a:noFill/>
        </p:spPr>
        <p:txBody>
          <a:bodyPr wrap="square" rtlCol="0">
            <a:spAutoFit/>
          </a:bodyPr>
          <a:lstStyle/>
          <a:p>
            <a:pPr algn="ctr"/>
            <a:endParaRPr lang="en-US" dirty="0"/>
          </a:p>
        </p:txBody>
      </p:sp>
      <p:sp>
        <p:nvSpPr>
          <p:cNvPr id="55" name="TextBox 54">
            <a:extLst>
              <a:ext uri="{FF2B5EF4-FFF2-40B4-BE49-F238E27FC236}">
                <a16:creationId xmlns:a16="http://schemas.microsoft.com/office/drawing/2014/main" id="{6946D2FE-203D-BCC5-003D-197C15F702A5}"/>
              </a:ext>
            </a:extLst>
          </p:cNvPr>
          <p:cNvSpPr txBox="1"/>
          <p:nvPr/>
        </p:nvSpPr>
        <p:spPr>
          <a:xfrm>
            <a:off x="2501900" y="150539"/>
            <a:ext cx="7188200" cy="584775"/>
          </a:xfrm>
          <a:prstGeom prst="rect">
            <a:avLst/>
          </a:prstGeom>
          <a:noFill/>
        </p:spPr>
        <p:txBody>
          <a:bodyPr wrap="square" rtlCol="0">
            <a:spAutoFit/>
          </a:bodyPr>
          <a:lstStyle/>
          <a:p>
            <a:pPr algn="ctr"/>
            <a:r>
              <a:rPr lang="en-US" sz="3200" dirty="0"/>
              <a:t>How are fire-regimes changing?</a:t>
            </a:r>
          </a:p>
        </p:txBody>
      </p:sp>
      <p:sp>
        <p:nvSpPr>
          <p:cNvPr id="56" name="TextBox 55">
            <a:extLst>
              <a:ext uri="{FF2B5EF4-FFF2-40B4-BE49-F238E27FC236}">
                <a16:creationId xmlns:a16="http://schemas.microsoft.com/office/drawing/2014/main" id="{6F632500-DDF0-0F1C-42D6-0CCE6BA020FD}"/>
              </a:ext>
            </a:extLst>
          </p:cNvPr>
          <p:cNvSpPr txBox="1"/>
          <p:nvPr/>
        </p:nvSpPr>
        <p:spPr>
          <a:xfrm>
            <a:off x="9134475" y="1114425"/>
            <a:ext cx="2952750" cy="2492990"/>
          </a:xfrm>
          <a:prstGeom prst="rect">
            <a:avLst/>
          </a:prstGeom>
          <a:noFill/>
        </p:spPr>
        <p:txBody>
          <a:bodyPr wrap="square" rtlCol="0">
            <a:spAutoFit/>
          </a:bodyPr>
          <a:lstStyle/>
          <a:p>
            <a:pPr marL="285750" indent="-285750">
              <a:buFont typeface="Arial" panose="020B0604020202020204" pitchFamily="34" charset="0"/>
              <a:buChar char="•"/>
            </a:pPr>
            <a:r>
              <a:rPr lang="en-US" sz="2400" dirty="0"/>
              <a:t>Most wildernesses are burning less frequently, more severely.</a:t>
            </a:r>
          </a:p>
          <a:p>
            <a:endParaRPr lang="en-US" dirty="0"/>
          </a:p>
          <a:p>
            <a:pPr marL="285750" indent="-28575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701995C4-670F-0856-D099-22FC438E2E39}"/>
              </a:ext>
            </a:extLst>
          </p:cNvPr>
          <p:cNvSpPr>
            <a:spLocks noGrp="1"/>
          </p:cNvSpPr>
          <p:nvPr>
            <p:ph type="sldNum" sz="quarter" idx="12"/>
          </p:nvPr>
        </p:nvSpPr>
        <p:spPr/>
        <p:txBody>
          <a:bodyPr/>
          <a:lstStyle/>
          <a:p>
            <a:fld id="{C9A01799-CE56-4EBC-A62D-F2D63DB45905}" type="slidenum">
              <a:rPr lang="en-US" smtClean="0"/>
              <a:t>13</a:t>
            </a:fld>
            <a:endParaRPr lang="en-US" dirty="0"/>
          </a:p>
        </p:txBody>
      </p:sp>
      <p:sp>
        <p:nvSpPr>
          <p:cNvPr id="8" name="TextBox 7">
            <a:extLst>
              <a:ext uri="{FF2B5EF4-FFF2-40B4-BE49-F238E27FC236}">
                <a16:creationId xmlns:a16="http://schemas.microsoft.com/office/drawing/2014/main" id="{7F0259B9-B270-C525-1354-7653EF286F29}"/>
              </a:ext>
            </a:extLst>
          </p:cNvPr>
          <p:cNvSpPr txBox="1"/>
          <p:nvPr/>
        </p:nvSpPr>
        <p:spPr>
          <a:xfrm>
            <a:off x="0" y="6215746"/>
            <a:ext cx="1337733" cy="646331"/>
          </a:xfrm>
          <a:prstGeom prst="rect">
            <a:avLst/>
          </a:prstGeom>
          <a:noFill/>
          <a:ln>
            <a:solidFill>
              <a:schemeClr val="tx1"/>
            </a:solidFill>
          </a:ln>
        </p:spPr>
        <p:txBody>
          <a:bodyPr wrap="square" rtlCol="0">
            <a:spAutoFit/>
          </a:bodyPr>
          <a:lstStyle/>
          <a:p>
            <a:r>
              <a:rPr lang="en-US" dirty="0"/>
              <a:t>Wilderness</a:t>
            </a:r>
          </a:p>
          <a:p>
            <a:r>
              <a:rPr lang="en-US" dirty="0"/>
              <a:t>Results</a:t>
            </a:r>
          </a:p>
        </p:txBody>
      </p:sp>
      <p:pic>
        <p:nvPicPr>
          <p:cNvPr id="7" name="Graphic 6">
            <a:extLst>
              <a:ext uri="{FF2B5EF4-FFF2-40B4-BE49-F238E27FC236}">
                <a16:creationId xmlns:a16="http://schemas.microsoft.com/office/drawing/2014/main" id="{E6114DDA-1977-43FB-11BF-CADEB3FDF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0" y="1051560"/>
            <a:ext cx="5804578" cy="5804578"/>
          </a:xfrm>
          <a:prstGeom prst="rect">
            <a:avLst/>
          </a:prstGeom>
        </p:spPr>
      </p:pic>
      <p:pic>
        <p:nvPicPr>
          <p:cNvPr id="10" name="Graphic 9">
            <a:extLst>
              <a:ext uri="{FF2B5EF4-FFF2-40B4-BE49-F238E27FC236}">
                <a16:creationId xmlns:a16="http://schemas.microsoft.com/office/drawing/2014/main" id="{5D587601-7672-BB5B-593E-C19E96BEA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5600" y="1051560"/>
            <a:ext cx="5804578" cy="5804578"/>
          </a:xfrm>
          <a:prstGeom prst="rect">
            <a:avLst/>
          </a:prstGeom>
        </p:spPr>
      </p:pic>
      <p:pic>
        <p:nvPicPr>
          <p:cNvPr id="12" name="Graphic 11">
            <a:extLst>
              <a:ext uri="{FF2B5EF4-FFF2-40B4-BE49-F238E27FC236}">
                <a16:creationId xmlns:a16="http://schemas.microsoft.com/office/drawing/2014/main" id="{F7019203-16EC-93EA-2B9F-AD8830BA54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5600" y="1051560"/>
            <a:ext cx="5804578" cy="5804578"/>
          </a:xfrm>
          <a:prstGeom prst="rect">
            <a:avLst/>
          </a:prstGeom>
        </p:spPr>
      </p:pic>
      <p:sp>
        <p:nvSpPr>
          <p:cNvPr id="4" name="TextBox 3">
            <a:extLst>
              <a:ext uri="{FF2B5EF4-FFF2-40B4-BE49-F238E27FC236}">
                <a16:creationId xmlns:a16="http://schemas.microsoft.com/office/drawing/2014/main" id="{CA17247F-6B26-7163-DFB9-A2AB3644C314}"/>
              </a:ext>
            </a:extLst>
          </p:cNvPr>
          <p:cNvSpPr txBox="1"/>
          <p:nvPr/>
        </p:nvSpPr>
        <p:spPr>
          <a:xfrm>
            <a:off x="4826073" y="6291199"/>
            <a:ext cx="3005593" cy="369332"/>
          </a:xfrm>
          <a:prstGeom prst="rect">
            <a:avLst/>
          </a:prstGeom>
          <a:solidFill>
            <a:schemeClr val="bg1"/>
          </a:solidFill>
        </p:spPr>
        <p:txBody>
          <a:bodyPr wrap="square" rtlCol="0">
            <a:spAutoFit/>
          </a:bodyPr>
          <a:lstStyle/>
          <a:p>
            <a:r>
              <a:rPr lang="en-US" dirty="0"/>
              <a:t>Our Frequency Departure</a:t>
            </a:r>
          </a:p>
        </p:txBody>
      </p:sp>
      <p:sp>
        <p:nvSpPr>
          <p:cNvPr id="5" name="TextBox 4">
            <a:extLst>
              <a:ext uri="{FF2B5EF4-FFF2-40B4-BE49-F238E27FC236}">
                <a16:creationId xmlns:a16="http://schemas.microsoft.com/office/drawing/2014/main" id="{3E77DA9D-5B00-A883-90A0-1A2A567CC494}"/>
              </a:ext>
            </a:extLst>
          </p:cNvPr>
          <p:cNvSpPr txBox="1"/>
          <p:nvPr/>
        </p:nvSpPr>
        <p:spPr>
          <a:xfrm rot="16200000">
            <a:off x="1577469" y="3422748"/>
            <a:ext cx="3005593" cy="369332"/>
          </a:xfrm>
          <a:prstGeom prst="rect">
            <a:avLst/>
          </a:prstGeom>
          <a:solidFill>
            <a:schemeClr val="bg1"/>
          </a:solidFill>
        </p:spPr>
        <p:txBody>
          <a:bodyPr wrap="square" rtlCol="0">
            <a:spAutoFit/>
          </a:bodyPr>
          <a:lstStyle/>
          <a:p>
            <a:r>
              <a:rPr lang="en-US" dirty="0"/>
              <a:t>Our Severity Departure</a:t>
            </a:r>
          </a:p>
        </p:txBody>
      </p:sp>
      <p:sp>
        <p:nvSpPr>
          <p:cNvPr id="13" name="TextBox 12">
            <a:extLst>
              <a:ext uri="{FF2B5EF4-FFF2-40B4-BE49-F238E27FC236}">
                <a16:creationId xmlns:a16="http://schemas.microsoft.com/office/drawing/2014/main" id="{803AC9F1-BC51-6739-0E4A-D569655FCCA1}"/>
              </a:ext>
            </a:extLst>
          </p:cNvPr>
          <p:cNvSpPr txBox="1"/>
          <p:nvPr/>
        </p:nvSpPr>
        <p:spPr>
          <a:xfrm>
            <a:off x="6361938" y="728394"/>
            <a:ext cx="2248662" cy="646331"/>
          </a:xfrm>
          <a:prstGeom prst="rect">
            <a:avLst/>
          </a:prstGeom>
          <a:noFill/>
        </p:spPr>
        <p:txBody>
          <a:bodyPr wrap="square" rtlCol="0">
            <a:spAutoFit/>
          </a:bodyPr>
          <a:lstStyle/>
          <a:p>
            <a:r>
              <a:rPr lang="en-US" dirty="0"/>
              <a:t>Less Frequent</a:t>
            </a:r>
          </a:p>
          <a:p>
            <a:r>
              <a:rPr lang="en-US" dirty="0"/>
              <a:t>More Severe</a:t>
            </a:r>
          </a:p>
        </p:txBody>
      </p:sp>
      <p:sp>
        <p:nvSpPr>
          <p:cNvPr id="14" name="TextBox 13">
            <a:extLst>
              <a:ext uri="{FF2B5EF4-FFF2-40B4-BE49-F238E27FC236}">
                <a16:creationId xmlns:a16="http://schemas.microsoft.com/office/drawing/2014/main" id="{EB134BB9-F579-B50E-0FE9-3CB621A04B14}"/>
              </a:ext>
            </a:extLst>
          </p:cNvPr>
          <p:cNvSpPr txBox="1"/>
          <p:nvPr/>
        </p:nvSpPr>
        <p:spPr>
          <a:xfrm>
            <a:off x="3809238" y="728393"/>
            <a:ext cx="2248662" cy="646331"/>
          </a:xfrm>
          <a:prstGeom prst="rect">
            <a:avLst/>
          </a:prstGeom>
          <a:noFill/>
        </p:spPr>
        <p:txBody>
          <a:bodyPr wrap="square" rtlCol="0">
            <a:spAutoFit/>
          </a:bodyPr>
          <a:lstStyle/>
          <a:p>
            <a:r>
              <a:rPr lang="en-US" dirty="0"/>
              <a:t>More Frequent</a:t>
            </a:r>
          </a:p>
          <a:p>
            <a:r>
              <a:rPr lang="en-US" dirty="0"/>
              <a:t>More Severe</a:t>
            </a:r>
          </a:p>
        </p:txBody>
      </p:sp>
      <p:sp>
        <p:nvSpPr>
          <p:cNvPr id="15" name="TextBox 14">
            <a:extLst>
              <a:ext uri="{FF2B5EF4-FFF2-40B4-BE49-F238E27FC236}">
                <a16:creationId xmlns:a16="http://schemas.microsoft.com/office/drawing/2014/main" id="{7B01F071-0E1F-4DDC-396D-4AFA9D4D23A7}"/>
              </a:ext>
            </a:extLst>
          </p:cNvPr>
          <p:cNvSpPr txBox="1"/>
          <p:nvPr/>
        </p:nvSpPr>
        <p:spPr>
          <a:xfrm>
            <a:off x="6636780" y="5345648"/>
            <a:ext cx="2248662" cy="646331"/>
          </a:xfrm>
          <a:prstGeom prst="rect">
            <a:avLst/>
          </a:prstGeom>
          <a:noFill/>
        </p:spPr>
        <p:txBody>
          <a:bodyPr wrap="square" rtlCol="0">
            <a:spAutoFit/>
          </a:bodyPr>
          <a:lstStyle/>
          <a:p>
            <a:r>
              <a:rPr lang="en-US" dirty="0"/>
              <a:t>Less Frequent</a:t>
            </a:r>
          </a:p>
          <a:p>
            <a:r>
              <a:rPr lang="en-US" dirty="0"/>
              <a:t>Less Severe</a:t>
            </a:r>
          </a:p>
        </p:txBody>
      </p:sp>
      <p:sp>
        <p:nvSpPr>
          <p:cNvPr id="16" name="TextBox 15">
            <a:extLst>
              <a:ext uri="{FF2B5EF4-FFF2-40B4-BE49-F238E27FC236}">
                <a16:creationId xmlns:a16="http://schemas.microsoft.com/office/drawing/2014/main" id="{DC398A4E-339E-9089-18FA-9DDEDD796898}"/>
              </a:ext>
            </a:extLst>
          </p:cNvPr>
          <p:cNvSpPr txBox="1"/>
          <p:nvPr/>
        </p:nvSpPr>
        <p:spPr>
          <a:xfrm>
            <a:off x="3919305" y="5345647"/>
            <a:ext cx="2248662" cy="646331"/>
          </a:xfrm>
          <a:prstGeom prst="rect">
            <a:avLst/>
          </a:prstGeom>
          <a:noFill/>
        </p:spPr>
        <p:txBody>
          <a:bodyPr wrap="square" rtlCol="0">
            <a:spAutoFit/>
          </a:bodyPr>
          <a:lstStyle/>
          <a:p>
            <a:r>
              <a:rPr lang="en-US" dirty="0"/>
              <a:t>More Frequent</a:t>
            </a:r>
          </a:p>
          <a:p>
            <a:r>
              <a:rPr lang="en-US" dirty="0"/>
              <a:t>Less Severe</a:t>
            </a:r>
          </a:p>
        </p:txBody>
      </p:sp>
    </p:spTree>
    <p:extLst>
      <p:ext uri="{BB962C8B-B14F-4D97-AF65-F5344CB8AC3E}">
        <p14:creationId xmlns:p14="http://schemas.microsoft.com/office/powerpoint/2010/main" val="306573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4EC-EE93-3EFB-FF2F-144CFEA7FA18}"/>
              </a:ext>
            </a:extLst>
          </p:cNvPr>
          <p:cNvSpPr>
            <a:spLocks noGrp="1"/>
          </p:cNvSpPr>
          <p:nvPr>
            <p:ph type="title"/>
          </p:nvPr>
        </p:nvSpPr>
        <p:spPr/>
        <p:txBody>
          <a:bodyPr>
            <a:normAutofit/>
          </a:bodyPr>
          <a:lstStyle/>
          <a:p>
            <a:r>
              <a:rPr lang="en-US" sz="6600" dirty="0"/>
              <a:t>Conclusions:</a:t>
            </a:r>
          </a:p>
        </p:txBody>
      </p:sp>
      <p:sp>
        <p:nvSpPr>
          <p:cNvPr id="3" name="Content Placeholder 2">
            <a:extLst>
              <a:ext uri="{FF2B5EF4-FFF2-40B4-BE49-F238E27FC236}">
                <a16:creationId xmlns:a16="http://schemas.microsoft.com/office/drawing/2014/main" id="{F2C24164-EB71-BB2D-AC41-D5DBCE4F6544}"/>
              </a:ext>
            </a:extLst>
          </p:cNvPr>
          <p:cNvSpPr>
            <a:spLocks noGrp="1"/>
          </p:cNvSpPr>
          <p:nvPr>
            <p:ph idx="1"/>
          </p:nvPr>
        </p:nvSpPr>
        <p:spPr/>
        <p:txBody>
          <a:bodyPr>
            <a:normAutofit/>
          </a:bodyPr>
          <a:lstStyle/>
          <a:p>
            <a:endParaRPr lang="en-US" sz="4000" dirty="0"/>
          </a:p>
          <a:p>
            <a:pPr marL="285750" indent="-285750">
              <a:spcAft>
                <a:spcPts val="1800"/>
              </a:spcAft>
            </a:pPr>
            <a:r>
              <a:rPr lang="en-US" sz="3900" dirty="0"/>
              <a:t>Our metric captures distributional changes</a:t>
            </a:r>
          </a:p>
          <a:p>
            <a:pPr marL="285750" indent="-285750">
              <a:spcAft>
                <a:spcPts val="1800"/>
              </a:spcAft>
              <a:buFont typeface="Arial" panose="020B0604020202020204" pitchFamily="34" charset="0"/>
              <a:buChar char="•"/>
            </a:pPr>
            <a:r>
              <a:rPr lang="en-US" sz="3900" dirty="0"/>
              <a:t>California contains the highest departures</a:t>
            </a:r>
          </a:p>
          <a:p>
            <a:r>
              <a:rPr lang="en-US" sz="3900" dirty="0"/>
              <a:t>Most wilderness areas are burning less frequently, more severely</a:t>
            </a:r>
          </a:p>
        </p:txBody>
      </p:sp>
      <p:sp>
        <p:nvSpPr>
          <p:cNvPr id="4" name="Slide Number Placeholder 3">
            <a:extLst>
              <a:ext uri="{FF2B5EF4-FFF2-40B4-BE49-F238E27FC236}">
                <a16:creationId xmlns:a16="http://schemas.microsoft.com/office/drawing/2014/main" id="{348148B5-C292-C829-D602-22E1F86FDC86}"/>
              </a:ext>
            </a:extLst>
          </p:cNvPr>
          <p:cNvSpPr>
            <a:spLocks noGrp="1"/>
          </p:cNvSpPr>
          <p:nvPr>
            <p:ph type="sldNum" sz="quarter" idx="12"/>
          </p:nvPr>
        </p:nvSpPr>
        <p:spPr/>
        <p:txBody>
          <a:bodyPr/>
          <a:lstStyle/>
          <a:p>
            <a:fld id="{C9A01799-CE56-4EBC-A62D-F2D63DB45905}" type="slidenum">
              <a:rPr lang="en-US" smtClean="0"/>
              <a:t>14</a:t>
            </a:fld>
            <a:endParaRPr lang="en-US"/>
          </a:p>
        </p:txBody>
      </p:sp>
    </p:spTree>
    <p:extLst>
      <p:ext uri="{BB962C8B-B14F-4D97-AF65-F5344CB8AC3E}">
        <p14:creationId xmlns:p14="http://schemas.microsoft.com/office/powerpoint/2010/main" val="248590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CD1F-35F2-8876-3BA8-DA4D79EB8A9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FA4D2A7-AC97-4279-D9C0-A47C6FEBDB21}"/>
              </a:ext>
            </a:extLst>
          </p:cNvPr>
          <p:cNvSpPr>
            <a:spLocks noGrp="1"/>
          </p:cNvSpPr>
          <p:nvPr>
            <p:ph sz="half" idx="1"/>
          </p:nvPr>
        </p:nvSpPr>
        <p:spPr>
          <a:xfrm>
            <a:off x="838199" y="1825625"/>
            <a:ext cx="7134557" cy="4351338"/>
          </a:xfrm>
        </p:spPr>
        <p:txBody>
          <a:bodyPr>
            <a:normAutofit/>
          </a:bodyPr>
          <a:lstStyle/>
          <a:p>
            <a:pPr marL="0" indent="0">
              <a:buNone/>
            </a:pPr>
            <a:r>
              <a:rPr lang="en-US" dirty="0"/>
              <a:t>Funding: Aldo Leopold Wilderness Institute </a:t>
            </a:r>
          </a:p>
          <a:p>
            <a:pPr marL="0" indent="0">
              <a:buNone/>
            </a:pPr>
            <a:r>
              <a:rPr lang="en-US" dirty="0"/>
              <a:t>Committee: Solomon, Sean, Alina</a:t>
            </a:r>
          </a:p>
          <a:p>
            <a:pPr marL="0" indent="0">
              <a:buNone/>
            </a:pPr>
            <a:r>
              <a:rPr lang="en-US" dirty="0"/>
              <a:t>Conceptual help: Zach, Gavin Jones and Tyler Hoecker </a:t>
            </a:r>
          </a:p>
          <a:p>
            <a:pPr marL="0" indent="0">
              <a:buNone/>
            </a:pPr>
            <a:r>
              <a:rPr lang="en-US" dirty="0"/>
              <a:t>Miscellaneous: I’d like to thank Svetlana </a:t>
            </a:r>
            <a:r>
              <a:rPr lang="en-US" dirty="0" err="1"/>
              <a:t>Yegorova</a:t>
            </a:r>
            <a:r>
              <a:rPr lang="en-US" dirty="0"/>
              <a:t>, the UM writing Center, my brother and my graduate student cohort</a:t>
            </a:r>
          </a:p>
          <a:p>
            <a:pPr marL="0" indent="0">
              <a:buNone/>
            </a:pPr>
            <a:endParaRPr lang="en-US" dirty="0"/>
          </a:p>
          <a:p>
            <a:pPr marL="0" indent="0">
              <a:buNone/>
            </a:pPr>
            <a:r>
              <a:rPr lang="en-US" sz="2000" dirty="0" err="1"/>
              <a:t>Testdisk</a:t>
            </a:r>
            <a:r>
              <a:rPr lang="en-US" sz="2000" dirty="0"/>
              <a:t> for recovering this presentation from a corrupted </a:t>
            </a:r>
            <a:r>
              <a:rPr lang="en-US" sz="2000" dirty="0" err="1"/>
              <a:t>flashdrive</a:t>
            </a:r>
            <a:endParaRPr lang="en-US" sz="2000" dirty="0"/>
          </a:p>
        </p:txBody>
      </p:sp>
      <p:sp>
        <p:nvSpPr>
          <p:cNvPr id="5" name="Slide Number Placeholder 4">
            <a:extLst>
              <a:ext uri="{FF2B5EF4-FFF2-40B4-BE49-F238E27FC236}">
                <a16:creationId xmlns:a16="http://schemas.microsoft.com/office/drawing/2014/main" id="{A8BB7E0E-6F6E-268C-881A-551E75465F6D}"/>
              </a:ext>
            </a:extLst>
          </p:cNvPr>
          <p:cNvSpPr>
            <a:spLocks noGrp="1"/>
          </p:cNvSpPr>
          <p:nvPr>
            <p:ph type="sldNum" sz="quarter" idx="12"/>
          </p:nvPr>
        </p:nvSpPr>
        <p:spPr/>
        <p:txBody>
          <a:bodyPr/>
          <a:lstStyle/>
          <a:p>
            <a:fld id="{C9A01799-CE56-4EBC-A62D-F2D63DB45905}" type="slidenum">
              <a:rPr lang="en-US" smtClean="0"/>
              <a:t>15</a:t>
            </a:fld>
            <a:endParaRPr lang="en-US"/>
          </a:p>
        </p:txBody>
      </p:sp>
      <p:pic>
        <p:nvPicPr>
          <p:cNvPr id="6" name="Picture 2">
            <a:extLst>
              <a:ext uri="{FF2B5EF4-FFF2-40B4-BE49-F238E27FC236}">
                <a16:creationId xmlns:a16="http://schemas.microsoft.com/office/drawing/2014/main" id="{3D566930-6293-A466-DA9C-1C67853E02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25406" y="2548417"/>
            <a:ext cx="1589452" cy="1761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nternational Collaborators - Aldo Leopold Wilderness Research Institute">
            <a:extLst>
              <a:ext uri="{FF2B5EF4-FFF2-40B4-BE49-F238E27FC236}">
                <a16:creationId xmlns:a16="http://schemas.microsoft.com/office/drawing/2014/main" id="{82B768C4-6957-55D9-1F04-4608EF9ED3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65237" y="255685"/>
            <a:ext cx="3381043" cy="9805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6FDBB24D-B7FA-2B69-097A-A2463C132C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44181" y="1582849"/>
            <a:ext cx="3381043" cy="6423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mountain with trees and bushes&#10;&#10;Description automatically generated with medium confidence">
            <a:extLst>
              <a:ext uri="{FF2B5EF4-FFF2-40B4-BE49-F238E27FC236}">
                <a16:creationId xmlns:a16="http://schemas.microsoft.com/office/drawing/2014/main" id="{7D3C7A98-BE4F-5E62-F581-81E23AB10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2172" y="2889552"/>
            <a:ext cx="2632895" cy="3510526"/>
          </a:xfrm>
          <a:prstGeom prst="rect">
            <a:avLst/>
          </a:prstGeom>
        </p:spPr>
      </p:pic>
      <p:sp>
        <p:nvSpPr>
          <p:cNvPr id="10" name="TextBox 9">
            <a:extLst>
              <a:ext uri="{FF2B5EF4-FFF2-40B4-BE49-F238E27FC236}">
                <a16:creationId xmlns:a16="http://schemas.microsoft.com/office/drawing/2014/main" id="{E3FB6D97-C404-7587-B01B-F5B1F7BA85DA}"/>
              </a:ext>
            </a:extLst>
          </p:cNvPr>
          <p:cNvSpPr txBox="1"/>
          <p:nvPr/>
        </p:nvSpPr>
        <p:spPr>
          <a:xfrm>
            <a:off x="7754780" y="6463815"/>
            <a:ext cx="1705744" cy="276999"/>
          </a:xfrm>
          <a:prstGeom prst="rect">
            <a:avLst/>
          </a:prstGeom>
          <a:noFill/>
        </p:spPr>
        <p:txBody>
          <a:bodyPr wrap="square" rtlCol="0">
            <a:spAutoFit/>
          </a:bodyPr>
          <a:lstStyle/>
          <a:p>
            <a:r>
              <a:rPr lang="en-US" sz="1200" dirty="0"/>
              <a:t>Credit: Sean Parks</a:t>
            </a:r>
            <a:endParaRPr lang="en-US" sz="1200" i="1" dirty="0"/>
          </a:p>
        </p:txBody>
      </p:sp>
    </p:spTree>
    <p:extLst>
      <p:ext uri="{BB962C8B-B14F-4D97-AF65-F5344CB8AC3E}">
        <p14:creationId xmlns:p14="http://schemas.microsoft.com/office/powerpoint/2010/main" val="324668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6E7-15F7-83E2-9EE7-E434D320EB4D}"/>
              </a:ext>
            </a:extLst>
          </p:cNvPr>
          <p:cNvSpPr>
            <a:spLocks noGrp="1"/>
          </p:cNvSpPr>
          <p:nvPr>
            <p:ph type="title"/>
          </p:nvPr>
        </p:nvSpPr>
        <p:spPr/>
        <p:txBody>
          <a:bodyPr/>
          <a:lstStyle/>
          <a:p>
            <a:pPr algn="ctr"/>
            <a:r>
              <a:rPr lang="en-US" dirty="0"/>
              <a:t>Questions?</a:t>
            </a:r>
          </a:p>
        </p:txBody>
      </p:sp>
      <p:sp>
        <p:nvSpPr>
          <p:cNvPr id="3" name="Content Placeholder 2">
            <a:extLst>
              <a:ext uri="{FF2B5EF4-FFF2-40B4-BE49-F238E27FC236}">
                <a16:creationId xmlns:a16="http://schemas.microsoft.com/office/drawing/2014/main" id="{5E32D2A0-429A-8F59-4A55-BE13D8F4F5D7}"/>
              </a:ext>
            </a:extLst>
          </p:cNvPr>
          <p:cNvSpPr>
            <a:spLocks noGrp="1"/>
          </p:cNvSpPr>
          <p:nvPr>
            <p:ph idx="1"/>
          </p:nvPr>
        </p:nvSpPr>
        <p:spPr>
          <a:xfrm>
            <a:off x="0" y="1679575"/>
            <a:ext cx="6019799" cy="1325563"/>
          </a:xfrm>
        </p:spPr>
        <p:txBody>
          <a:bodyPr>
            <a:normAutofit fontScale="85000" lnSpcReduction="20000"/>
          </a:bodyPr>
          <a:lstStyle/>
          <a:p>
            <a:pPr marL="0" indent="0" algn="ctr">
              <a:buNone/>
            </a:pPr>
            <a:r>
              <a:rPr lang="en-US" dirty="0"/>
              <a:t>For additional questions, feel free to talk with me at the conference or at the email:</a:t>
            </a:r>
          </a:p>
          <a:p>
            <a:pPr marL="0" indent="0" algn="ctr">
              <a:buNone/>
            </a:pPr>
            <a:r>
              <a:rPr lang="en-US" i="1" dirty="0">
                <a:hlinkClick r:id="rId3"/>
              </a:rPr>
              <a:t>jeffrey.chandler435@gmail.com</a:t>
            </a:r>
            <a:endParaRPr lang="en-US" i="1" dirty="0"/>
          </a:p>
          <a:p>
            <a:pPr marL="0" indent="0" algn="ctr">
              <a:buNone/>
            </a:pPr>
            <a:r>
              <a:rPr lang="en-US" sz="1600" i="1" dirty="0"/>
              <a:t>**I’m also looking for a job**</a:t>
            </a:r>
          </a:p>
        </p:txBody>
      </p:sp>
      <p:sp>
        <p:nvSpPr>
          <p:cNvPr id="4" name="Slide Number Placeholder 3">
            <a:extLst>
              <a:ext uri="{FF2B5EF4-FFF2-40B4-BE49-F238E27FC236}">
                <a16:creationId xmlns:a16="http://schemas.microsoft.com/office/drawing/2014/main" id="{C726DCA4-BCB8-9093-0D7A-9547FAACA6D4}"/>
              </a:ext>
            </a:extLst>
          </p:cNvPr>
          <p:cNvSpPr>
            <a:spLocks noGrp="1"/>
          </p:cNvSpPr>
          <p:nvPr>
            <p:ph type="sldNum" sz="quarter" idx="12"/>
          </p:nvPr>
        </p:nvSpPr>
        <p:spPr/>
        <p:txBody>
          <a:bodyPr/>
          <a:lstStyle/>
          <a:p>
            <a:fld id="{C9A01799-CE56-4EBC-A62D-F2D63DB45905}" type="slidenum">
              <a:rPr lang="en-US" smtClean="0"/>
              <a:t>16</a:t>
            </a:fld>
            <a:endParaRPr lang="en-US"/>
          </a:p>
        </p:txBody>
      </p:sp>
      <p:pic>
        <p:nvPicPr>
          <p:cNvPr id="6" name="Picture 5" descr="A field of plants with trees in the background&#10;&#10;Description automatically generated">
            <a:extLst>
              <a:ext uri="{FF2B5EF4-FFF2-40B4-BE49-F238E27FC236}">
                <a16:creationId xmlns:a16="http://schemas.microsoft.com/office/drawing/2014/main" id="{16D3E707-627D-2E7B-9772-4C8664824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25" y="3276600"/>
            <a:ext cx="4448176" cy="3336132"/>
          </a:xfrm>
          <a:prstGeom prst="rect">
            <a:avLst/>
          </a:prstGeom>
        </p:spPr>
      </p:pic>
      <p:pic>
        <p:nvPicPr>
          <p:cNvPr id="8" name="Picture 7" descr="A river running through a valley&#10;&#10;Description automatically generated">
            <a:extLst>
              <a:ext uri="{FF2B5EF4-FFF2-40B4-BE49-F238E27FC236}">
                <a16:creationId xmlns:a16="http://schemas.microsoft.com/office/drawing/2014/main" id="{57A9B2E3-E3ED-5C7C-DFD8-2B75364CE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4335" y="1600200"/>
            <a:ext cx="6221940" cy="4666455"/>
          </a:xfrm>
          <a:prstGeom prst="rect">
            <a:avLst/>
          </a:prstGeom>
        </p:spPr>
      </p:pic>
      <p:sp>
        <p:nvSpPr>
          <p:cNvPr id="9" name="TextBox 8">
            <a:extLst>
              <a:ext uri="{FF2B5EF4-FFF2-40B4-BE49-F238E27FC236}">
                <a16:creationId xmlns:a16="http://schemas.microsoft.com/office/drawing/2014/main" id="{41CA8C8F-3148-CA6F-671E-92E9B8594159}"/>
              </a:ext>
            </a:extLst>
          </p:cNvPr>
          <p:cNvSpPr txBox="1"/>
          <p:nvPr/>
        </p:nvSpPr>
        <p:spPr>
          <a:xfrm>
            <a:off x="5632980" y="6346030"/>
            <a:ext cx="4600575" cy="276999"/>
          </a:xfrm>
          <a:prstGeom prst="rect">
            <a:avLst/>
          </a:prstGeom>
          <a:noFill/>
        </p:spPr>
        <p:txBody>
          <a:bodyPr wrap="square" rtlCol="0">
            <a:spAutoFit/>
          </a:bodyPr>
          <a:lstStyle/>
          <a:p>
            <a:r>
              <a:rPr lang="en-US" sz="1200" dirty="0"/>
              <a:t>Credit: Jeffrey Chandler</a:t>
            </a:r>
            <a:endParaRPr lang="en-US" sz="1200" i="1" dirty="0"/>
          </a:p>
        </p:txBody>
      </p:sp>
    </p:spTree>
    <p:extLst>
      <p:ext uri="{BB962C8B-B14F-4D97-AF65-F5344CB8AC3E}">
        <p14:creationId xmlns:p14="http://schemas.microsoft.com/office/powerpoint/2010/main" val="151130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D10470-8254-2C16-079A-841FFFC27F68}"/>
              </a:ext>
            </a:extLst>
          </p:cNvPr>
          <p:cNvSpPr>
            <a:spLocks noGrp="1"/>
          </p:cNvSpPr>
          <p:nvPr>
            <p:ph type="sldNum" sz="quarter" idx="12"/>
          </p:nvPr>
        </p:nvSpPr>
        <p:spPr/>
        <p:txBody>
          <a:bodyPr/>
          <a:lstStyle/>
          <a:p>
            <a:fld id="{A75C2C69-EDFC-4513-96A1-49E876AF01EA}" type="slidenum">
              <a:rPr lang="en-US" smtClean="0"/>
              <a:t>17</a:t>
            </a:fld>
            <a:endParaRPr lang="en-US"/>
          </a:p>
        </p:txBody>
      </p:sp>
      <p:pic>
        <p:nvPicPr>
          <p:cNvPr id="4" name="Picture 3">
            <a:extLst>
              <a:ext uri="{FF2B5EF4-FFF2-40B4-BE49-F238E27FC236}">
                <a16:creationId xmlns:a16="http://schemas.microsoft.com/office/drawing/2014/main" id="{FE89E911-831E-6940-9F06-642A28F184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25984" y="686882"/>
            <a:ext cx="7340032" cy="5378955"/>
          </a:xfrm>
          <a:prstGeom prst="rect">
            <a:avLst/>
          </a:prstGeom>
        </p:spPr>
      </p:pic>
    </p:spTree>
    <p:extLst>
      <p:ext uri="{BB962C8B-B14F-4D97-AF65-F5344CB8AC3E}">
        <p14:creationId xmlns:p14="http://schemas.microsoft.com/office/powerpoint/2010/main" val="3725703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A1FC2-4A64-7ECA-AE99-166FCB504DAD}"/>
              </a:ext>
            </a:extLst>
          </p:cNvPr>
          <p:cNvSpPr txBox="1"/>
          <p:nvPr/>
        </p:nvSpPr>
        <p:spPr>
          <a:xfrm>
            <a:off x="2639834" y="564542"/>
            <a:ext cx="7673008" cy="523220"/>
          </a:xfrm>
          <a:prstGeom prst="rect">
            <a:avLst/>
          </a:prstGeom>
          <a:noFill/>
        </p:spPr>
        <p:txBody>
          <a:bodyPr wrap="square" rtlCol="0">
            <a:spAutoFit/>
          </a:bodyPr>
          <a:lstStyle/>
          <a:p>
            <a:r>
              <a:rPr lang="en-US" sz="2800" dirty="0"/>
              <a:t>Analyze each using Earth Mover’s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E84E9D-96BC-9AAC-A5DE-A569BB1A0266}"/>
                  </a:ext>
                </a:extLst>
              </p:cNvPr>
              <p:cNvSpPr txBox="1"/>
              <p:nvPr/>
            </p:nvSpPr>
            <p:spPr>
              <a:xfrm>
                <a:off x="1367625" y="5451494"/>
                <a:ext cx="9037979"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8</m:t>
                      </m:r>
                      <m:r>
                        <a:rPr lang="en-US" sz="2400" b="0" i="1" dirty="0" smtClean="0">
                          <a:latin typeface="Cambria Math" panose="02040503050406030204" pitchFamily="18" charset="0"/>
                        </a:rPr>
                        <m:t>𝑏𝑙𝑜𝑐𝑘𝑠</m:t>
                      </m:r>
                      <m:r>
                        <a:rPr lang="en-US" sz="2400" b="0" i="1" dirty="0" smtClean="0">
                          <a:latin typeface="Cambria Math" panose="02040503050406030204" pitchFamily="18" charset="0"/>
                        </a:rPr>
                        <m:t>∗1</m:t>
                      </m:r>
                      <m:r>
                        <a:rPr lang="en-US" sz="2400" b="0" i="1" dirty="0" smtClean="0">
                          <a:latin typeface="Cambria Math" panose="02040503050406030204" pitchFamily="18" charset="0"/>
                        </a:rPr>
                        <m:t>𝑚𝑜𝑣𝑒</m:t>
                      </m:r>
                      <m:r>
                        <a:rPr lang="en-US" sz="2400" dirty="0">
                          <a:latin typeface="Cambria Math" panose="02040503050406030204" pitchFamily="18" charset="0"/>
                        </a:rPr>
                        <m:t>=</m:t>
                      </m:r>
                      <m:r>
                        <a:rPr lang="en-US" sz="2400" b="0" i="0" dirty="0" smtClean="0">
                          <a:latin typeface="Cambria Math" panose="02040503050406030204" pitchFamily="18" charset="0"/>
                        </a:rPr>
                        <m:t>8</m:t>
                      </m:r>
                    </m:oMath>
                  </m:oMathPara>
                </a14:m>
                <a:endParaRPr lang="en-US" sz="2400" b="0" dirty="0"/>
              </a:p>
              <a:p>
                <a:pPr algn="ctr"/>
                <a:r>
                  <a:rPr lang="en-US" sz="2400" dirty="0">
                    <a:latin typeface="Arial" panose="020B0604020202020204" pitchFamily="34" charset="0"/>
                    <a:cs typeface="Arial" panose="020B0604020202020204" pitchFamily="34" charset="0"/>
                  </a:rPr>
                  <a:t>“the work required to move ‘Earth’ from one pile to another”</a:t>
                </a:r>
              </a:p>
            </p:txBody>
          </p:sp>
        </mc:Choice>
        <mc:Fallback xmlns="">
          <p:sp>
            <p:nvSpPr>
              <p:cNvPr id="3" name="TextBox 2">
                <a:extLst>
                  <a:ext uri="{FF2B5EF4-FFF2-40B4-BE49-F238E27FC236}">
                    <a16:creationId xmlns:a16="http://schemas.microsoft.com/office/drawing/2014/main" id="{E0E84E9D-96BC-9AAC-A5DE-A569BB1A0266}"/>
                  </a:ext>
                </a:extLst>
              </p:cNvPr>
              <p:cNvSpPr txBox="1">
                <a:spLocks noRot="1" noChangeAspect="1" noMove="1" noResize="1" noEditPoints="1" noAdjustHandles="1" noChangeArrowheads="1" noChangeShapeType="1" noTextEdit="1"/>
              </p:cNvSpPr>
              <p:nvPr/>
            </p:nvSpPr>
            <p:spPr>
              <a:xfrm>
                <a:off x="1367625" y="5451494"/>
                <a:ext cx="9037979" cy="830997"/>
              </a:xfrm>
              <a:prstGeom prst="rect">
                <a:avLst/>
              </a:prstGeom>
              <a:blipFill>
                <a:blip r:embed="rId3"/>
                <a:stretch>
                  <a:fillRect b="-16058"/>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56539912-0A4D-0D33-1DCD-8E90242C57DF}"/>
              </a:ext>
            </a:extLst>
          </p:cNvPr>
          <p:cNvCxnSpPr/>
          <p:nvPr/>
        </p:nvCxnSpPr>
        <p:spPr>
          <a:xfrm>
            <a:off x="5661329" y="1478943"/>
            <a:ext cx="0" cy="3490622"/>
          </a:xfrm>
          <a:prstGeom prst="line">
            <a:avLst/>
          </a:prstGeom>
          <a:ln w="57150"/>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D4331604-21E4-DB40-8BA8-85D9BC5E6A08}"/>
              </a:ext>
            </a:extLst>
          </p:cNvPr>
          <p:cNvGrpSpPr/>
          <p:nvPr/>
        </p:nvGrpSpPr>
        <p:grpSpPr>
          <a:xfrm>
            <a:off x="6349121" y="2264695"/>
            <a:ext cx="5295544" cy="2627243"/>
            <a:chOff x="6349121" y="2264695"/>
            <a:chExt cx="5295544" cy="2627243"/>
          </a:xfrm>
        </p:grpSpPr>
        <p:sp>
          <p:nvSpPr>
            <p:cNvPr id="16" name="Rectangle 15">
              <a:extLst>
                <a:ext uri="{FF2B5EF4-FFF2-40B4-BE49-F238E27FC236}">
                  <a16:creationId xmlns:a16="http://schemas.microsoft.com/office/drawing/2014/main" id="{6ABB9BFF-1EA0-D964-DEA2-3E98F88B01F1}"/>
                </a:ext>
              </a:extLst>
            </p:cNvPr>
            <p:cNvSpPr/>
            <p:nvPr/>
          </p:nvSpPr>
          <p:spPr>
            <a:xfrm>
              <a:off x="6349121" y="4016932"/>
              <a:ext cx="882594" cy="437322"/>
            </a:xfrm>
            <a:prstGeom prst="rect">
              <a:avLst/>
            </a:prstGeom>
            <a:solidFill>
              <a:srgbClr val="4472C4">
                <a:alpha val="40000"/>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DC6C8C-13B1-ACB2-3C12-82A2C94154FB}"/>
                </a:ext>
              </a:extLst>
            </p:cNvPr>
            <p:cNvSpPr/>
            <p:nvPr/>
          </p:nvSpPr>
          <p:spPr>
            <a:xfrm>
              <a:off x="6349121" y="4454254"/>
              <a:ext cx="882594" cy="437322"/>
            </a:xfrm>
            <a:prstGeom prst="rect">
              <a:avLst/>
            </a:prstGeom>
            <a:solidFill>
              <a:srgbClr val="4472C4">
                <a:alpha val="40000"/>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B43E7C-3B9C-0EB5-20A9-A0DD84D5E447}"/>
                </a:ext>
              </a:extLst>
            </p:cNvPr>
            <p:cNvSpPr/>
            <p:nvPr/>
          </p:nvSpPr>
          <p:spPr>
            <a:xfrm>
              <a:off x="7231711" y="4017294"/>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1601F10-1E89-886A-95C2-03652B2DE5BC}"/>
                </a:ext>
              </a:extLst>
            </p:cNvPr>
            <p:cNvSpPr/>
            <p:nvPr/>
          </p:nvSpPr>
          <p:spPr>
            <a:xfrm>
              <a:off x="7231711" y="4454616"/>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689288-EE0B-5687-3354-704D5BE892F5}"/>
                </a:ext>
              </a:extLst>
            </p:cNvPr>
            <p:cNvSpPr/>
            <p:nvPr/>
          </p:nvSpPr>
          <p:spPr>
            <a:xfrm>
              <a:off x="8114301" y="4014733"/>
              <a:ext cx="882594" cy="437322"/>
            </a:xfrm>
            <a:prstGeom prst="rect">
              <a:avLst/>
            </a:prstGeom>
            <a:solidFill>
              <a:schemeClr val="accent1">
                <a:alpha val="4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9478D0-0C33-5D8F-74D2-9B61A59A6EDB}"/>
                </a:ext>
              </a:extLst>
            </p:cNvPr>
            <p:cNvSpPr/>
            <p:nvPr/>
          </p:nvSpPr>
          <p:spPr>
            <a:xfrm>
              <a:off x="8114301" y="4452055"/>
              <a:ext cx="882594" cy="437322"/>
            </a:xfrm>
            <a:prstGeom prst="rect">
              <a:avLst/>
            </a:prstGeom>
            <a:solidFill>
              <a:schemeClr val="accent1">
                <a:alpha val="4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59DD06-798E-AE90-6093-F57D41E553DF}"/>
                </a:ext>
              </a:extLst>
            </p:cNvPr>
            <p:cNvSpPr/>
            <p:nvPr/>
          </p:nvSpPr>
          <p:spPr>
            <a:xfrm>
              <a:off x="8996887" y="4007197"/>
              <a:ext cx="882594" cy="437322"/>
            </a:xfrm>
            <a:prstGeom prst="rect">
              <a:avLst/>
            </a:prstGeom>
            <a:solidFill>
              <a:schemeClr val="accent1">
                <a:alpha val="4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C6F462-0D2A-D934-C105-4387034B5E72}"/>
                </a:ext>
              </a:extLst>
            </p:cNvPr>
            <p:cNvSpPr/>
            <p:nvPr/>
          </p:nvSpPr>
          <p:spPr>
            <a:xfrm>
              <a:off x="8996887" y="4444519"/>
              <a:ext cx="882594" cy="437322"/>
            </a:xfrm>
            <a:prstGeom prst="rect">
              <a:avLst/>
            </a:prstGeom>
            <a:solidFill>
              <a:schemeClr val="accent1">
                <a:alpha val="4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7F4D15-5A9B-ECFB-B32B-55C2C1EB1C99}"/>
                </a:ext>
              </a:extLst>
            </p:cNvPr>
            <p:cNvSpPr/>
            <p:nvPr/>
          </p:nvSpPr>
          <p:spPr>
            <a:xfrm>
              <a:off x="9879479" y="4007197"/>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F179E1-B1D5-6558-0913-5DD14F9BB881}"/>
                </a:ext>
              </a:extLst>
            </p:cNvPr>
            <p:cNvSpPr/>
            <p:nvPr/>
          </p:nvSpPr>
          <p:spPr>
            <a:xfrm>
              <a:off x="9879479" y="4444519"/>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0B0CD6-4F5B-F566-9FC0-B7D612BF80C6}"/>
                </a:ext>
              </a:extLst>
            </p:cNvPr>
            <p:cNvSpPr/>
            <p:nvPr/>
          </p:nvSpPr>
          <p:spPr>
            <a:xfrm>
              <a:off x="10762071" y="4006777"/>
              <a:ext cx="882594" cy="437322"/>
            </a:xfrm>
            <a:prstGeom prst="rect">
              <a:avLst/>
            </a:prstGeom>
            <a:solidFill>
              <a:srgbClr val="4472C4">
                <a:alpha val="40000"/>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A0B2E0-75D0-3287-C4F8-7C2648DCD8CF}"/>
                </a:ext>
              </a:extLst>
            </p:cNvPr>
            <p:cNvSpPr/>
            <p:nvPr/>
          </p:nvSpPr>
          <p:spPr>
            <a:xfrm>
              <a:off x="10762071" y="4444099"/>
              <a:ext cx="882594" cy="437322"/>
            </a:xfrm>
            <a:prstGeom prst="rect">
              <a:avLst/>
            </a:prstGeom>
            <a:solidFill>
              <a:srgbClr val="4472C4">
                <a:alpha val="40000"/>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B46FAF-F4AA-F264-642A-9F24288C0AC7}"/>
                </a:ext>
              </a:extLst>
            </p:cNvPr>
            <p:cNvSpPr/>
            <p:nvPr/>
          </p:nvSpPr>
          <p:spPr>
            <a:xfrm>
              <a:off x="7231708" y="3137528"/>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9294D41-BE18-6318-FA54-5E3E53273812}"/>
                </a:ext>
              </a:extLst>
            </p:cNvPr>
            <p:cNvSpPr/>
            <p:nvPr/>
          </p:nvSpPr>
          <p:spPr>
            <a:xfrm>
              <a:off x="7231708" y="3574850"/>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BC51849-785A-D7BC-F368-5A44139073CE}"/>
                </a:ext>
              </a:extLst>
            </p:cNvPr>
            <p:cNvSpPr/>
            <p:nvPr/>
          </p:nvSpPr>
          <p:spPr>
            <a:xfrm>
              <a:off x="7231707" y="2264695"/>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3D6DE8-B5EE-7E44-ED40-AE71C2E20A4E}"/>
                </a:ext>
              </a:extLst>
            </p:cNvPr>
            <p:cNvSpPr/>
            <p:nvPr/>
          </p:nvSpPr>
          <p:spPr>
            <a:xfrm>
              <a:off x="7231707" y="2702017"/>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E74E9E98-ADB1-3F85-C77B-CDA5D0619A2E}"/>
                </a:ext>
              </a:extLst>
            </p:cNvPr>
            <p:cNvSpPr/>
            <p:nvPr/>
          </p:nvSpPr>
          <p:spPr>
            <a:xfrm>
              <a:off x="9879477" y="3140000"/>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D95A1EF-651C-3D2A-6B6B-6D8DAB695733}"/>
                </a:ext>
              </a:extLst>
            </p:cNvPr>
            <p:cNvSpPr/>
            <p:nvPr/>
          </p:nvSpPr>
          <p:spPr>
            <a:xfrm>
              <a:off x="9879477" y="3577322"/>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BD69E89-F7B8-4754-87CD-CE2D9043D8B7}"/>
                </a:ext>
              </a:extLst>
            </p:cNvPr>
            <p:cNvSpPr/>
            <p:nvPr/>
          </p:nvSpPr>
          <p:spPr>
            <a:xfrm>
              <a:off x="9879476" y="2267167"/>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FD8D629-E73D-9DCD-DAFE-02761D1641A7}"/>
                </a:ext>
              </a:extLst>
            </p:cNvPr>
            <p:cNvSpPr/>
            <p:nvPr/>
          </p:nvSpPr>
          <p:spPr>
            <a:xfrm>
              <a:off x="9879476" y="2704489"/>
              <a:ext cx="882594" cy="437322"/>
            </a:xfrm>
            <a:prstGeom prst="rect">
              <a:avLst/>
            </a:prstGeom>
            <a:solidFill>
              <a:srgbClr val="4472C4"/>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2002506-5B3A-BC4E-AA6A-109025FA94CC}"/>
              </a:ext>
            </a:extLst>
          </p:cNvPr>
          <p:cNvGrpSpPr/>
          <p:nvPr/>
        </p:nvGrpSpPr>
        <p:grpSpPr>
          <a:xfrm>
            <a:off x="6324262" y="2309855"/>
            <a:ext cx="5313108" cy="1651016"/>
            <a:chOff x="6324262" y="2309855"/>
            <a:chExt cx="5313108" cy="1651016"/>
          </a:xfrm>
        </p:grpSpPr>
        <p:cxnSp>
          <p:nvCxnSpPr>
            <p:cNvPr id="47" name="Connector: Elbow 46">
              <a:extLst>
                <a:ext uri="{FF2B5EF4-FFF2-40B4-BE49-F238E27FC236}">
                  <a16:creationId xmlns:a16="http://schemas.microsoft.com/office/drawing/2014/main" id="{AC253B57-0151-E4FC-3626-BAE1922E5A79}"/>
                </a:ext>
              </a:extLst>
            </p:cNvPr>
            <p:cNvCxnSpPr>
              <a:cxnSpLocks/>
            </p:cNvCxnSpPr>
            <p:nvPr/>
          </p:nvCxnSpPr>
          <p:spPr>
            <a:xfrm flipV="1">
              <a:off x="6726803" y="3594159"/>
              <a:ext cx="403524" cy="349689"/>
            </a:xfrm>
            <a:prstGeom prst="bentConnector3">
              <a:avLst>
                <a:gd name="adj1" fmla="val -1232"/>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E4421363-C0D1-F98A-4680-37724D1BE32E}"/>
                </a:ext>
              </a:extLst>
            </p:cNvPr>
            <p:cNvCxnSpPr>
              <a:cxnSpLocks/>
            </p:cNvCxnSpPr>
            <p:nvPr/>
          </p:nvCxnSpPr>
          <p:spPr>
            <a:xfrm rot="16200000" flipV="1">
              <a:off x="7681933" y="3133440"/>
              <a:ext cx="1241732" cy="408185"/>
            </a:xfrm>
            <a:prstGeom prst="bentConnector3">
              <a:avLst>
                <a:gd name="adj1" fmla="val 99946"/>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DF30C0B-DBDA-5687-D774-F6D385BF00C0}"/>
                </a:ext>
              </a:extLst>
            </p:cNvPr>
            <p:cNvSpPr txBox="1"/>
            <p:nvPr/>
          </p:nvSpPr>
          <p:spPr>
            <a:xfrm>
              <a:off x="6324262" y="3284002"/>
              <a:ext cx="901148" cy="307777"/>
            </a:xfrm>
            <a:prstGeom prst="rect">
              <a:avLst/>
            </a:prstGeom>
            <a:noFill/>
          </p:spPr>
          <p:txBody>
            <a:bodyPr wrap="square" rtlCol="0">
              <a:spAutoFit/>
            </a:bodyPr>
            <a:lstStyle/>
            <a:p>
              <a:r>
                <a:rPr lang="en-US" sz="1400" dirty="0"/>
                <a:t>1 Move</a:t>
              </a:r>
            </a:p>
          </p:txBody>
        </p:sp>
        <p:sp>
          <p:nvSpPr>
            <p:cNvPr id="69" name="TextBox 68">
              <a:extLst>
                <a:ext uri="{FF2B5EF4-FFF2-40B4-BE49-F238E27FC236}">
                  <a16:creationId xmlns:a16="http://schemas.microsoft.com/office/drawing/2014/main" id="{AC8E1DE8-5DE7-2844-1F6C-78C141530DB8}"/>
                </a:ext>
              </a:extLst>
            </p:cNvPr>
            <p:cNvSpPr txBox="1"/>
            <p:nvPr/>
          </p:nvSpPr>
          <p:spPr>
            <a:xfrm>
              <a:off x="8088453" y="2309855"/>
              <a:ext cx="901148" cy="307777"/>
            </a:xfrm>
            <a:prstGeom prst="rect">
              <a:avLst/>
            </a:prstGeom>
            <a:noFill/>
          </p:spPr>
          <p:txBody>
            <a:bodyPr wrap="square" rtlCol="0">
              <a:spAutoFit/>
            </a:bodyPr>
            <a:lstStyle/>
            <a:p>
              <a:r>
                <a:rPr lang="en-US" sz="1400" dirty="0"/>
                <a:t>1 Move</a:t>
              </a:r>
            </a:p>
          </p:txBody>
        </p:sp>
        <p:cxnSp>
          <p:nvCxnSpPr>
            <p:cNvPr id="81" name="Connector: Elbow 80">
              <a:extLst>
                <a:ext uri="{FF2B5EF4-FFF2-40B4-BE49-F238E27FC236}">
                  <a16:creationId xmlns:a16="http://schemas.microsoft.com/office/drawing/2014/main" id="{3AD61764-1B8E-C127-6EC9-326B9F2AAE45}"/>
                </a:ext>
              </a:extLst>
            </p:cNvPr>
            <p:cNvCxnSpPr>
              <a:cxnSpLocks/>
            </p:cNvCxnSpPr>
            <p:nvPr/>
          </p:nvCxnSpPr>
          <p:spPr>
            <a:xfrm flipV="1">
              <a:off x="9374572" y="3596631"/>
              <a:ext cx="403524" cy="349689"/>
            </a:xfrm>
            <a:prstGeom prst="bentConnector3">
              <a:avLst>
                <a:gd name="adj1" fmla="val -1232"/>
              </a:avLst>
            </a:prstGeom>
            <a:ln w="38100">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7CE173E4-5DA3-886F-2474-ED47971D0ABA}"/>
                </a:ext>
              </a:extLst>
            </p:cNvPr>
            <p:cNvCxnSpPr>
              <a:cxnSpLocks/>
            </p:cNvCxnSpPr>
            <p:nvPr/>
          </p:nvCxnSpPr>
          <p:spPr>
            <a:xfrm rot="16200000" flipV="1">
              <a:off x="10329702" y="3135912"/>
              <a:ext cx="1241732" cy="408185"/>
            </a:xfrm>
            <a:prstGeom prst="bentConnector3">
              <a:avLst>
                <a:gd name="adj1" fmla="val 99946"/>
              </a:avLst>
            </a:prstGeom>
            <a:ln w="38100">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2DAED7A0-7E66-49FC-9775-6562ECE3319B}"/>
                </a:ext>
              </a:extLst>
            </p:cNvPr>
            <p:cNvSpPr txBox="1"/>
            <p:nvPr/>
          </p:nvSpPr>
          <p:spPr>
            <a:xfrm>
              <a:off x="8972031" y="3286474"/>
              <a:ext cx="901148" cy="307777"/>
            </a:xfrm>
            <a:prstGeom prst="rect">
              <a:avLst/>
            </a:prstGeom>
            <a:noFill/>
          </p:spPr>
          <p:txBody>
            <a:bodyPr wrap="square" rtlCol="0">
              <a:spAutoFit/>
            </a:bodyPr>
            <a:lstStyle/>
            <a:p>
              <a:r>
                <a:rPr lang="en-US" sz="1400" dirty="0"/>
                <a:t>1 Move</a:t>
              </a:r>
            </a:p>
          </p:txBody>
        </p:sp>
        <p:sp>
          <p:nvSpPr>
            <p:cNvPr id="84" name="TextBox 83">
              <a:extLst>
                <a:ext uri="{FF2B5EF4-FFF2-40B4-BE49-F238E27FC236}">
                  <a16:creationId xmlns:a16="http://schemas.microsoft.com/office/drawing/2014/main" id="{62CAD518-CBB7-23A2-4C17-177176020910}"/>
                </a:ext>
              </a:extLst>
            </p:cNvPr>
            <p:cNvSpPr txBox="1"/>
            <p:nvPr/>
          </p:nvSpPr>
          <p:spPr>
            <a:xfrm>
              <a:off x="10736222" y="2312327"/>
              <a:ext cx="901148" cy="307777"/>
            </a:xfrm>
            <a:prstGeom prst="rect">
              <a:avLst/>
            </a:prstGeom>
            <a:noFill/>
          </p:spPr>
          <p:txBody>
            <a:bodyPr wrap="square" rtlCol="0">
              <a:spAutoFit/>
            </a:bodyPr>
            <a:lstStyle/>
            <a:p>
              <a:r>
                <a:rPr lang="en-US" sz="1400" dirty="0"/>
                <a:t>1 Move</a:t>
              </a:r>
            </a:p>
          </p:txBody>
        </p:sp>
      </p:grpSp>
      <p:grpSp>
        <p:nvGrpSpPr>
          <p:cNvPr id="30" name="Group 29">
            <a:extLst>
              <a:ext uri="{FF2B5EF4-FFF2-40B4-BE49-F238E27FC236}">
                <a16:creationId xmlns:a16="http://schemas.microsoft.com/office/drawing/2014/main" id="{E359511A-2823-BEF1-5CF0-E13C980B5F4E}"/>
              </a:ext>
            </a:extLst>
          </p:cNvPr>
          <p:cNvGrpSpPr/>
          <p:nvPr/>
        </p:nvGrpSpPr>
        <p:grpSpPr>
          <a:xfrm>
            <a:off x="234917" y="3943848"/>
            <a:ext cx="5295544" cy="874644"/>
            <a:chOff x="234917" y="3943848"/>
            <a:chExt cx="5295544" cy="874644"/>
          </a:xfrm>
        </p:grpSpPr>
        <p:sp>
          <p:nvSpPr>
            <p:cNvPr id="4" name="Rectangle 3">
              <a:extLst>
                <a:ext uri="{FF2B5EF4-FFF2-40B4-BE49-F238E27FC236}">
                  <a16:creationId xmlns:a16="http://schemas.microsoft.com/office/drawing/2014/main" id="{D03593A8-42EC-E30B-FBC9-82D95BC16272}"/>
                </a:ext>
              </a:extLst>
            </p:cNvPr>
            <p:cNvSpPr/>
            <p:nvPr/>
          </p:nvSpPr>
          <p:spPr>
            <a:xfrm>
              <a:off x="234917"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8DB98BA-E85C-63C0-A740-2194259DEB70}"/>
                </a:ext>
              </a:extLst>
            </p:cNvPr>
            <p:cNvSpPr/>
            <p:nvPr/>
          </p:nvSpPr>
          <p:spPr>
            <a:xfrm>
              <a:off x="234917"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3CBCD5-2E37-7893-3736-86724CD01732}"/>
                </a:ext>
              </a:extLst>
            </p:cNvPr>
            <p:cNvSpPr/>
            <p:nvPr/>
          </p:nvSpPr>
          <p:spPr>
            <a:xfrm>
              <a:off x="1117511"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9F1FAA-54A6-8854-1D81-87F93333E189}"/>
                </a:ext>
              </a:extLst>
            </p:cNvPr>
            <p:cNvSpPr/>
            <p:nvPr/>
          </p:nvSpPr>
          <p:spPr>
            <a:xfrm>
              <a:off x="1117511"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765D3E-84A8-477A-A75F-AFF80D1D3ED3}"/>
                </a:ext>
              </a:extLst>
            </p:cNvPr>
            <p:cNvSpPr/>
            <p:nvPr/>
          </p:nvSpPr>
          <p:spPr>
            <a:xfrm>
              <a:off x="2000105"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0CD1F-1B27-0DF4-E9F2-084A31F30790}"/>
                </a:ext>
              </a:extLst>
            </p:cNvPr>
            <p:cNvSpPr/>
            <p:nvPr/>
          </p:nvSpPr>
          <p:spPr>
            <a:xfrm>
              <a:off x="2000105"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665A7-B811-3ABD-9D9F-F8E1E48C8C73}"/>
                </a:ext>
              </a:extLst>
            </p:cNvPr>
            <p:cNvSpPr/>
            <p:nvPr/>
          </p:nvSpPr>
          <p:spPr>
            <a:xfrm>
              <a:off x="2882699"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434696-5FEE-7A95-1B6D-04C8E83B6C0D}"/>
                </a:ext>
              </a:extLst>
            </p:cNvPr>
            <p:cNvSpPr/>
            <p:nvPr/>
          </p:nvSpPr>
          <p:spPr>
            <a:xfrm>
              <a:off x="2882699"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EE9EEA-3740-9DBE-B330-67C5CDB972E8}"/>
                </a:ext>
              </a:extLst>
            </p:cNvPr>
            <p:cNvSpPr/>
            <p:nvPr/>
          </p:nvSpPr>
          <p:spPr>
            <a:xfrm>
              <a:off x="3765293"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24E5A02-C859-91F6-0851-2B3F575B238E}"/>
                </a:ext>
              </a:extLst>
            </p:cNvPr>
            <p:cNvSpPr/>
            <p:nvPr/>
          </p:nvSpPr>
          <p:spPr>
            <a:xfrm>
              <a:off x="3765293"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C721D6-AC90-574F-51E7-DF4108067F1B}"/>
                </a:ext>
              </a:extLst>
            </p:cNvPr>
            <p:cNvSpPr/>
            <p:nvPr/>
          </p:nvSpPr>
          <p:spPr>
            <a:xfrm>
              <a:off x="4647867" y="3943848"/>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CA2DD2-4ED7-CFD3-43D1-764B5F82087D}"/>
                </a:ext>
              </a:extLst>
            </p:cNvPr>
            <p:cNvSpPr/>
            <p:nvPr/>
          </p:nvSpPr>
          <p:spPr>
            <a:xfrm>
              <a:off x="4647867" y="4381170"/>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636F78AC-A5A6-CEA7-456D-42A1793900C6}"/>
              </a:ext>
            </a:extLst>
          </p:cNvPr>
          <p:cNvSpPr/>
          <p:nvPr/>
        </p:nvSpPr>
        <p:spPr>
          <a:xfrm>
            <a:off x="234917" y="1386915"/>
            <a:ext cx="882594" cy="437322"/>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7EA0FD93-4E32-2C3E-226A-5F9EE3A8A7C1}"/>
              </a:ext>
            </a:extLst>
          </p:cNvPr>
          <p:cNvSpPr txBox="1"/>
          <p:nvPr/>
        </p:nvSpPr>
        <p:spPr>
          <a:xfrm>
            <a:off x="1145542" y="1420910"/>
            <a:ext cx="416208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Mass = 1</a:t>
            </a:r>
          </a:p>
        </p:txBody>
      </p:sp>
      <p:sp>
        <p:nvSpPr>
          <p:cNvPr id="29" name="Left Brace 28">
            <a:extLst>
              <a:ext uri="{FF2B5EF4-FFF2-40B4-BE49-F238E27FC236}">
                <a16:creationId xmlns:a16="http://schemas.microsoft.com/office/drawing/2014/main" id="{A344D67B-99B1-4C39-3977-940B3DB47BA3}"/>
              </a:ext>
            </a:extLst>
          </p:cNvPr>
          <p:cNvSpPr/>
          <p:nvPr/>
        </p:nvSpPr>
        <p:spPr>
          <a:xfrm rot="16200000">
            <a:off x="923084" y="4670538"/>
            <a:ext cx="444916" cy="88259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8E97C143-F9DD-2063-24E4-7BD7775912C3}"/>
              </a:ext>
            </a:extLst>
          </p:cNvPr>
          <p:cNvSpPr txBox="1"/>
          <p:nvPr/>
        </p:nvSpPr>
        <p:spPr>
          <a:xfrm>
            <a:off x="278192" y="5317653"/>
            <a:ext cx="164374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Distance = 1</a:t>
            </a:r>
          </a:p>
        </p:txBody>
      </p:sp>
      <p:sp>
        <p:nvSpPr>
          <p:cNvPr id="35" name="TextBox 34">
            <a:extLst>
              <a:ext uri="{FF2B5EF4-FFF2-40B4-BE49-F238E27FC236}">
                <a16:creationId xmlns:a16="http://schemas.microsoft.com/office/drawing/2014/main" id="{E48A84EC-CA06-BB43-F756-89D6A919B97C}"/>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spTree>
    <p:extLst>
      <p:ext uri="{BB962C8B-B14F-4D97-AF65-F5344CB8AC3E}">
        <p14:creationId xmlns:p14="http://schemas.microsoft.com/office/powerpoint/2010/main" val="171263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697C9A9-14D5-8C06-1328-49457D5129B9}"/>
              </a:ext>
            </a:extLst>
          </p:cNvPr>
          <p:cNvPicPr>
            <a:picLocks noChangeAspect="1"/>
          </p:cNvPicPr>
          <p:nvPr/>
        </p:nvPicPr>
        <p:blipFill rotWithShape="1">
          <a:blip r:embed="rId2">
            <a:extLst>
              <a:ext uri="{28A0092B-C50C-407E-A947-70E740481C1C}">
                <a14:useLocalDpi xmlns:a14="http://schemas.microsoft.com/office/drawing/2010/main" val="0"/>
              </a:ext>
            </a:extLst>
          </a:blip>
          <a:srcRect l="4010" t="7337" r="3526" b="10567"/>
          <a:stretch/>
        </p:blipFill>
        <p:spPr>
          <a:xfrm>
            <a:off x="1878894" y="-14310"/>
            <a:ext cx="5106329" cy="6735785"/>
          </a:xfrm>
          <a:prstGeom prst="rect">
            <a:avLst/>
          </a:prstGeom>
        </p:spPr>
      </p:pic>
      <p:sp>
        <p:nvSpPr>
          <p:cNvPr id="2" name="Slide Number Placeholder 1">
            <a:extLst>
              <a:ext uri="{FF2B5EF4-FFF2-40B4-BE49-F238E27FC236}">
                <a16:creationId xmlns:a16="http://schemas.microsoft.com/office/drawing/2014/main" id="{59A444CB-E748-8075-599B-776C8EA2EB8D}"/>
              </a:ext>
            </a:extLst>
          </p:cNvPr>
          <p:cNvSpPr>
            <a:spLocks noGrp="1"/>
          </p:cNvSpPr>
          <p:nvPr>
            <p:ph type="sldNum" sz="quarter" idx="12"/>
          </p:nvPr>
        </p:nvSpPr>
        <p:spPr/>
        <p:txBody>
          <a:bodyPr/>
          <a:lstStyle/>
          <a:p>
            <a:fld id="{C9A01799-CE56-4EBC-A62D-F2D63DB45905}" type="slidenum">
              <a:rPr lang="en-US" smtClean="0"/>
              <a:t>19</a:t>
            </a:fld>
            <a:endParaRPr lang="en-US"/>
          </a:p>
        </p:txBody>
      </p:sp>
      <p:sp>
        <p:nvSpPr>
          <p:cNvPr id="22" name="TextBox 21">
            <a:extLst>
              <a:ext uri="{FF2B5EF4-FFF2-40B4-BE49-F238E27FC236}">
                <a16:creationId xmlns:a16="http://schemas.microsoft.com/office/drawing/2014/main" id="{FE7C0440-9519-2EB2-5B2C-CDCA64FD6665}"/>
              </a:ext>
            </a:extLst>
          </p:cNvPr>
          <p:cNvSpPr txBox="1"/>
          <p:nvPr/>
        </p:nvSpPr>
        <p:spPr>
          <a:xfrm rot="16200000">
            <a:off x="7858359" y="280022"/>
            <a:ext cx="767454" cy="461665"/>
          </a:xfrm>
          <a:prstGeom prst="rect">
            <a:avLst/>
          </a:prstGeom>
          <a:noFill/>
        </p:spPr>
        <p:txBody>
          <a:bodyPr wrap="square" rtlCol="0">
            <a:spAutoFit/>
          </a:bodyPr>
          <a:lstStyle/>
          <a:p>
            <a:r>
              <a:rPr lang="en-US" sz="1200" dirty="0"/>
              <a:t>More </a:t>
            </a:r>
          </a:p>
          <a:p>
            <a:r>
              <a:rPr lang="en-US" sz="1200" dirty="0"/>
              <a:t>Severe</a:t>
            </a:r>
          </a:p>
        </p:txBody>
      </p:sp>
      <p:grpSp>
        <p:nvGrpSpPr>
          <p:cNvPr id="30" name="Group 29">
            <a:extLst>
              <a:ext uri="{FF2B5EF4-FFF2-40B4-BE49-F238E27FC236}">
                <a16:creationId xmlns:a16="http://schemas.microsoft.com/office/drawing/2014/main" id="{A9E9A8C5-54C0-FA9F-5BCA-6885EA031221}"/>
              </a:ext>
            </a:extLst>
          </p:cNvPr>
          <p:cNvGrpSpPr/>
          <p:nvPr/>
        </p:nvGrpSpPr>
        <p:grpSpPr>
          <a:xfrm>
            <a:off x="7585120" y="330773"/>
            <a:ext cx="4056916" cy="3595696"/>
            <a:chOff x="7585120" y="330773"/>
            <a:chExt cx="4056916" cy="3595696"/>
          </a:xfrm>
        </p:grpSpPr>
        <p:sp>
          <p:nvSpPr>
            <p:cNvPr id="3" name="Rectangle 2">
              <a:extLst>
                <a:ext uri="{FF2B5EF4-FFF2-40B4-BE49-F238E27FC236}">
                  <a16:creationId xmlns:a16="http://schemas.microsoft.com/office/drawing/2014/main" id="{45633524-5441-AA02-2AAD-F026B5EF5337}"/>
                </a:ext>
              </a:extLst>
            </p:cNvPr>
            <p:cNvSpPr/>
            <p:nvPr/>
          </p:nvSpPr>
          <p:spPr>
            <a:xfrm>
              <a:off x="8723376" y="330773"/>
              <a:ext cx="640256" cy="618082"/>
            </a:xfrm>
            <a:prstGeom prst="rect">
              <a:avLst/>
            </a:prstGeom>
            <a:solidFill>
              <a:srgbClr val="542788"/>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Rectangle 3">
              <a:extLst>
                <a:ext uri="{FF2B5EF4-FFF2-40B4-BE49-F238E27FC236}">
                  <a16:creationId xmlns:a16="http://schemas.microsoft.com/office/drawing/2014/main" id="{6113FDE4-4E0B-94BE-4102-1AB755DA6E0A}"/>
                </a:ext>
              </a:extLst>
            </p:cNvPr>
            <p:cNvSpPr/>
            <p:nvPr/>
          </p:nvSpPr>
          <p:spPr>
            <a:xfrm>
              <a:off x="9367943" y="330773"/>
              <a:ext cx="640256" cy="618082"/>
            </a:xfrm>
            <a:prstGeom prst="rect">
              <a:avLst/>
            </a:prstGeom>
            <a:solidFill>
              <a:srgbClr val="C2A5CF"/>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Rectangle 4">
              <a:extLst>
                <a:ext uri="{FF2B5EF4-FFF2-40B4-BE49-F238E27FC236}">
                  <a16:creationId xmlns:a16="http://schemas.microsoft.com/office/drawing/2014/main" id="{982273DA-39A0-E21C-0864-1648829050D7}"/>
                </a:ext>
              </a:extLst>
            </p:cNvPr>
            <p:cNvSpPr/>
            <p:nvPr/>
          </p:nvSpPr>
          <p:spPr>
            <a:xfrm>
              <a:off x="10006094" y="332824"/>
              <a:ext cx="640256" cy="618082"/>
            </a:xfrm>
            <a:prstGeom prst="rect">
              <a:avLst/>
            </a:prstGeom>
            <a:solidFill>
              <a:srgbClr val="C51B7D"/>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5">
              <a:extLst>
                <a:ext uri="{FF2B5EF4-FFF2-40B4-BE49-F238E27FC236}">
                  <a16:creationId xmlns:a16="http://schemas.microsoft.com/office/drawing/2014/main" id="{4FBE0F26-21D7-CBE7-FD89-3BDBF85B89F0}"/>
                </a:ext>
              </a:extLst>
            </p:cNvPr>
            <p:cNvSpPr/>
            <p:nvPr/>
          </p:nvSpPr>
          <p:spPr>
            <a:xfrm>
              <a:off x="8725582" y="948855"/>
              <a:ext cx="640256" cy="618082"/>
            </a:xfrm>
            <a:prstGeom prst="rect">
              <a:avLst/>
            </a:prstGeom>
            <a:solidFill>
              <a:srgbClr val="FEE0B6"/>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6">
              <a:extLst>
                <a:ext uri="{FF2B5EF4-FFF2-40B4-BE49-F238E27FC236}">
                  <a16:creationId xmlns:a16="http://schemas.microsoft.com/office/drawing/2014/main" id="{0E9E170D-AE9B-D33E-5431-A60132E20FB8}"/>
                </a:ext>
              </a:extLst>
            </p:cNvPr>
            <p:cNvSpPr/>
            <p:nvPr/>
          </p:nvSpPr>
          <p:spPr>
            <a:xfrm>
              <a:off x="9370048" y="950906"/>
              <a:ext cx="640256" cy="618082"/>
            </a:xfrm>
            <a:prstGeom prst="rect">
              <a:avLst/>
            </a:prstGeom>
            <a:solidFill>
              <a:srgbClr val="F7F7F7"/>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1F2C492C-E5E2-C92C-7D7E-A78F2CCC3EB9}"/>
                </a:ext>
              </a:extLst>
            </p:cNvPr>
            <p:cNvSpPr/>
            <p:nvPr/>
          </p:nvSpPr>
          <p:spPr>
            <a:xfrm>
              <a:off x="10006094" y="950906"/>
              <a:ext cx="640256" cy="618082"/>
            </a:xfrm>
            <a:prstGeom prst="rect">
              <a:avLst/>
            </a:prstGeom>
            <a:solidFill>
              <a:srgbClr val="FDE0EF"/>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98AEF03B-8069-65E3-0C1D-588B1D33C865}"/>
                </a:ext>
              </a:extLst>
            </p:cNvPr>
            <p:cNvSpPr/>
            <p:nvPr/>
          </p:nvSpPr>
          <p:spPr>
            <a:xfrm>
              <a:off x="8722639" y="1567737"/>
              <a:ext cx="640256" cy="618082"/>
            </a:xfrm>
            <a:prstGeom prst="rect">
              <a:avLst/>
            </a:prstGeom>
            <a:solidFill>
              <a:srgbClr val="B35806"/>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55424830-EB64-8609-EF32-FE668BFEB826}"/>
                </a:ext>
              </a:extLst>
            </p:cNvPr>
            <p:cNvSpPr/>
            <p:nvPr/>
          </p:nvSpPr>
          <p:spPr>
            <a:xfrm>
              <a:off x="9372600" y="1563624"/>
              <a:ext cx="640256" cy="618082"/>
            </a:xfrm>
            <a:prstGeom prst="rect">
              <a:avLst/>
            </a:prstGeom>
            <a:solidFill>
              <a:srgbClr val="D9F0D3"/>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3A22427D-79EE-0A6F-0D5E-FEC2C78D5ECF}"/>
                </a:ext>
              </a:extLst>
            </p:cNvPr>
            <p:cNvSpPr/>
            <p:nvPr/>
          </p:nvSpPr>
          <p:spPr>
            <a:xfrm>
              <a:off x="10006094" y="1565695"/>
              <a:ext cx="640256" cy="618082"/>
            </a:xfrm>
            <a:prstGeom prst="rect">
              <a:avLst/>
            </a:prstGeom>
            <a:solidFill>
              <a:srgbClr val="4D9221"/>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a:extLst>
                <a:ext uri="{FF2B5EF4-FFF2-40B4-BE49-F238E27FC236}">
                  <a16:creationId xmlns:a16="http://schemas.microsoft.com/office/drawing/2014/main" id="{603702CC-2C73-5980-0D70-3313EDB6A170}"/>
                </a:ext>
              </a:extLst>
            </p:cNvPr>
            <p:cNvSpPr txBox="1"/>
            <p:nvPr/>
          </p:nvSpPr>
          <p:spPr>
            <a:xfrm>
              <a:off x="8852350" y="2776283"/>
              <a:ext cx="1563248" cy="338554"/>
            </a:xfrm>
            <a:prstGeom prst="rect">
              <a:avLst/>
            </a:prstGeom>
            <a:noFill/>
          </p:spPr>
          <p:txBody>
            <a:bodyPr wrap="none" rtlCol="0">
              <a:spAutoFit/>
            </a:bodyPr>
            <a:lstStyle/>
            <a:p>
              <a:r>
                <a:rPr lang="en-US" sz="1600" dirty="0"/>
                <a:t>Fire Frequency</a:t>
              </a:r>
            </a:p>
          </p:txBody>
        </p:sp>
        <p:sp>
          <p:nvSpPr>
            <p:cNvPr id="13" name="TextBox 12">
              <a:extLst>
                <a:ext uri="{FF2B5EF4-FFF2-40B4-BE49-F238E27FC236}">
                  <a16:creationId xmlns:a16="http://schemas.microsoft.com/office/drawing/2014/main" id="{E95DF204-1CEC-C3DF-440A-9F582CBFAEAC}"/>
                </a:ext>
              </a:extLst>
            </p:cNvPr>
            <p:cNvSpPr txBox="1"/>
            <p:nvPr/>
          </p:nvSpPr>
          <p:spPr>
            <a:xfrm rot="16200000">
              <a:off x="7086586" y="1033350"/>
              <a:ext cx="1335622" cy="338554"/>
            </a:xfrm>
            <a:prstGeom prst="rect">
              <a:avLst/>
            </a:prstGeom>
            <a:noFill/>
          </p:spPr>
          <p:txBody>
            <a:bodyPr wrap="none" rtlCol="0">
              <a:spAutoFit/>
            </a:bodyPr>
            <a:lstStyle/>
            <a:p>
              <a:r>
                <a:rPr lang="en-US" sz="1600" dirty="0"/>
                <a:t>Fire Severity</a:t>
              </a:r>
            </a:p>
          </p:txBody>
        </p:sp>
        <p:sp>
          <p:nvSpPr>
            <p:cNvPr id="14" name="TextBox 13">
              <a:extLst>
                <a:ext uri="{FF2B5EF4-FFF2-40B4-BE49-F238E27FC236}">
                  <a16:creationId xmlns:a16="http://schemas.microsoft.com/office/drawing/2014/main" id="{3D952B34-6560-7734-468C-DD312B04145F}"/>
                </a:ext>
              </a:extLst>
            </p:cNvPr>
            <p:cNvSpPr txBox="1"/>
            <p:nvPr/>
          </p:nvSpPr>
          <p:spPr>
            <a:xfrm>
              <a:off x="9088085" y="3187805"/>
              <a:ext cx="2390405" cy="738664"/>
            </a:xfrm>
            <a:prstGeom prst="rect">
              <a:avLst/>
            </a:prstGeom>
            <a:noFill/>
          </p:spPr>
          <p:txBody>
            <a:bodyPr wrap="square" rtlCol="0">
              <a:spAutoFit/>
            </a:bodyPr>
            <a:lstStyle/>
            <a:p>
              <a:r>
                <a:rPr lang="en-US" sz="1400" dirty="0"/>
                <a:t>Breaks are</a:t>
              </a:r>
            </a:p>
            <a:p>
              <a:r>
                <a:rPr lang="en-US" sz="1400" dirty="0"/>
                <a:t>absolute 50</a:t>
              </a:r>
              <a:r>
                <a:rPr lang="en-US" sz="1400" baseline="30000" dirty="0"/>
                <a:t>th</a:t>
              </a:r>
              <a:r>
                <a:rPr lang="en-US" sz="1400" dirty="0"/>
                <a:t> </a:t>
              </a:r>
            </a:p>
            <a:p>
              <a:r>
                <a:rPr lang="en-US" sz="1400" dirty="0"/>
                <a:t>percentiles</a:t>
              </a:r>
            </a:p>
          </p:txBody>
        </p:sp>
        <p:cxnSp>
          <p:nvCxnSpPr>
            <p:cNvPr id="16" name="Straight Arrow Connector 15">
              <a:extLst>
                <a:ext uri="{FF2B5EF4-FFF2-40B4-BE49-F238E27FC236}">
                  <a16:creationId xmlns:a16="http://schemas.microsoft.com/office/drawing/2014/main" id="{98229C54-311F-9CFC-DB02-01A3A83E9DA4}"/>
                </a:ext>
              </a:extLst>
            </p:cNvPr>
            <p:cNvCxnSpPr>
              <a:cxnSpLocks/>
            </p:cNvCxnSpPr>
            <p:nvPr/>
          </p:nvCxnSpPr>
          <p:spPr>
            <a:xfrm>
              <a:off x="8768021" y="2274626"/>
              <a:ext cx="1731905" cy="0"/>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D29C557-679F-AF83-D4F7-36594F0CE1E6}"/>
                </a:ext>
              </a:extLst>
            </p:cNvPr>
            <p:cNvCxnSpPr>
              <a:cxnSpLocks/>
            </p:cNvCxnSpPr>
            <p:nvPr/>
          </p:nvCxnSpPr>
          <p:spPr>
            <a:xfrm flipV="1">
              <a:off x="8597778" y="355844"/>
              <a:ext cx="0" cy="1653868"/>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D6CB52C-4845-B61B-15B1-3FFEE0DFE58D}"/>
                </a:ext>
              </a:extLst>
            </p:cNvPr>
            <p:cNvSpPr txBox="1"/>
            <p:nvPr/>
          </p:nvSpPr>
          <p:spPr>
            <a:xfrm>
              <a:off x="9468645" y="2268371"/>
              <a:ext cx="390185" cy="276999"/>
            </a:xfrm>
            <a:prstGeom prst="rect">
              <a:avLst/>
            </a:prstGeom>
            <a:noFill/>
          </p:spPr>
          <p:txBody>
            <a:bodyPr wrap="square" rtlCol="0">
              <a:spAutoFit/>
            </a:bodyPr>
            <a:lstStyle/>
            <a:p>
              <a:r>
                <a:rPr lang="en-US" sz="1200" dirty="0"/>
                <a:t>0</a:t>
              </a:r>
            </a:p>
          </p:txBody>
        </p:sp>
        <p:sp>
          <p:nvSpPr>
            <p:cNvPr id="20" name="TextBox 19">
              <a:extLst>
                <a:ext uri="{FF2B5EF4-FFF2-40B4-BE49-F238E27FC236}">
                  <a16:creationId xmlns:a16="http://schemas.microsoft.com/office/drawing/2014/main" id="{5616C686-CFD5-8F04-890D-1FD8AD0DF39F}"/>
                </a:ext>
              </a:extLst>
            </p:cNvPr>
            <p:cNvSpPr txBox="1"/>
            <p:nvPr/>
          </p:nvSpPr>
          <p:spPr>
            <a:xfrm>
              <a:off x="9858830" y="2282925"/>
              <a:ext cx="1783206" cy="461665"/>
            </a:xfrm>
            <a:prstGeom prst="rect">
              <a:avLst/>
            </a:prstGeom>
            <a:noFill/>
          </p:spPr>
          <p:txBody>
            <a:bodyPr wrap="square" rtlCol="0">
              <a:spAutoFit/>
            </a:bodyPr>
            <a:lstStyle/>
            <a:p>
              <a:r>
                <a:rPr lang="en-US" sz="1200" dirty="0"/>
                <a:t>Less </a:t>
              </a:r>
            </a:p>
            <a:p>
              <a:r>
                <a:rPr lang="en-US" sz="1200" dirty="0"/>
                <a:t>Frequent</a:t>
              </a:r>
            </a:p>
          </p:txBody>
        </p:sp>
        <p:sp>
          <p:nvSpPr>
            <p:cNvPr id="21" name="TextBox 20">
              <a:extLst>
                <a:ext uri="{FF2B5EF4-FFF2-40B4-BE49-F238E27FC236}">
                  <a16:creationId xmlns:a16="http://schemas.microsoft.com/office/drawing/2014/main" id="{97277CF7-0B1C-861C-8B43-309EF59E821E}"/>
                </a:ext>
              </a:extLst>
            </p:cNvPr>
            <p:cNvSpPr txBox="1"/>
            <p:nvPr/>
          </p:nvSpPr>
          <p:spPr>
            <a:xfrm>
              <a:off x="8543887" y="2279826"/>
              <a:ext cx="1164597" cy="461665"/>
            </a:xfrm>
            <a:prstGeom prst="rect">
              <a:avLst/>
            </a:prstGeom>
            <a:noFill/>
          </p:spPr>
          <p:txBody>
            <a:bodyPr wrap="square" rtlCol="0">
              <a:spAutoFit/>
            </a:bodyPr>
            <a:lstStyle/>
            <a:p>
              <a:r>
                <a:rPr lang="en-US" sz="1200" dirty="0"/>
                <a:t>More </a:t>
              </a:r>
            </a:p>
            <a:p>
              <a:r>
                <a:rPr lang="en-US" sz="1200" dirty="0"/>
                <a:t>Frequent</a:t>
              </a:r>
            </a:p>
          </p:txBody>
        </p:sp>
        <p:sp>
          <p:nvSpPr>
            <p:cNvPr id="23" name="TextBox 22">
              <a:extLst>
                <a:ext uri="{FF2B5EF4-FFF2-40B4-BE49-F238E27FC236}">
                  <a16:creationId xmlns:a16="http://schemas.microsoft.com/office/drawing/2014/main" id="{107845AF-9958-8319-8AE6-845E9C5181B5}"/>
                </a:ext>
              </a:extLst>
            </p:cNvPr>
            <p:cNvSpPr txBox="1"/>
            <p:nvPr/>
          </p:nvSpPr>
          <p:spPr>
            <a:xfrm rot="16200000">
              <a:off x="7820178" y="1459821"/>
              <a:ext cx="767453" cy="461665"/>
            </a:xfrm>
            <a:prstGeom prst="rect">
              <a:avLst/>
            </a:prstGeom>
            <a:noFill/>
          </p:spPr>
          <p:txBody>
            <a:bodyPr wrap="square" rtlCol="0">
              <a:spAutoFit/>
            </a:bodyPr>
            <a:lstStyle/>
            <a:p>
              <a:r>
                <a:rPr lang="en-US" sz="1200" dirty="0"/>
                <a:t>Less </a:t>
              </a:r>
            </a:p>
            <a:p>
              <a:r>
                <a:rPr lang="en-US" sz="1200" dirty="0"/>
                <a:t>Severe</a:t>
              </a:r>
            </a:p>
          </p:txBody>
        </p:sp>
        <p:sp>
          <p:nvSpPr>
            <p:cNvPr id="24" name="TextBox 23">
              <a:extLst>
                <a:ext uri="{FF2B5EF4-FFF2-40B4-BE49-F238E27FC236}">
                  <a16:creationId xmlns:a16="http://schemas.microsoft.com/office/drawing/2014/main" id="{5A933B48-E6CA-0EBE-5931-BEE7EB4E68B5}"/>
                </a:ext>
              </a:extLst>
            </p:cNvPr>
            <p:cNvSpPr txBox="1"/>
            <p:nvPr/>
          </p:nvSpPr>
          <p:spPr>
            <a:xfrm rot="16200000">
              <a:off x="8077384" y="973336"/>
              <a:ext cx="390185" cy="276999"/>
            </a:xfrm>
            <a:prstGeom prst="rect">
              <a:avLst/>
            </a:prstGeom>
            <a:noFill/>
          </p:spPr>
          <p:txBody>
            <a:bodyPr wrap="square" rtlCol="0">
              <a:spAutoFit/>
            </a:bodyPr>
            <a:lstStyle/>
            <a:p>
              <a:r>
                <a:rPr lang="en-US" sz="1200" dirty="0"/>
                <a:t>0</a:t>
              </a:r>
            </a:p>
          </p:txBody>
        </p:sp>
      </p:grpSp>
    </p:spTree>
    <p:extLst>
      <p:ext uri="{BB962C8B-B14F-4D97-AF65-F5344CB8AC3E}">
        <p14:creationId xmlns:p14="http://schemas.microsoft.com/office/powerpoint/2010/main" val="64596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3E11E0C-810B-9A0C-47F5-F523D31E95E7}"/>
              </a:ext>
            </a:extLst>
          </p:cNvPr>
          <p:cNvSpPr/>
          <p:nvPr/>
        </p:nvSpPr>
        <p:spPr>
          <a:xfrm>
            <a:off x="239044" y="1284271"/>
            <a:ext cx="689047" cy="123841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individuals&#10;&#10;Description automatically generated with medium confidence">
            <a:extLst>
              <a:ext uri="{FF2B5EF4-FFF2-40B4-BE49-F238E27FC236}">
                <a16:creationId xmlns:a16="http://schemas.microsoft.com/office/drawing/2014/main" id="{EB0715A5-0CF3-C6C5-8CA6-432F8391B30E}"/>
              </a:ext>
            </a:extLst>
          </p:cNvPr>
          <p:cNvPicPr>
            <a:picLocks noChangeAspect="1"/>
          </p:cNvPicPr>
          <p:nvPr/>
        </p:nvPicPr>
        <p:blipFill rotWithShape="1">
          <a:blip r:embed="rId3">
            <a:extLst>
              <a:ext uri="{28A0092B-C50C-407E-A947-70E740481C1C}">
                <a14:useLocalDpi xmlns:a14="http://schemas.microsoft.com/office/drawing/2010/main" val="0"/>
              </a:ext>
            </a:extLst>
          </a:blip>
          <a:srcRect r="5570"/>
          <a:stretch/>
        </p:blipFill>
        <p:spPr>
          <a:xfrm>
            <a:off x="2460845" y="2998888"/>
            <a:ext cx="6558103" cy="3906546"/>
          </a:xfrm>
          <a:prstGeom prst="rect">
            <a:avLst/>
          </a:prstGeom>
        </p:spPr>
      </p:pic>
      <p:sp>
        <p:nvSpPr>
          <p:cNvPr id="10" name="Freeform: Shape 9">
            <a:extLst>
              <a:ext uri="{FF2B5EF4-FFF2-40B4-BE49-F238E27FC236}">
                <a16:creationId xmlns:a16="http://schemas.microsoft.com/office/drawing/2014/main" id="{3FEFD900-26C3-AF3D-8E53-5D7D6DA49401}"/>
              </a:ext>
            </a:extLst>
          </p:cNvPr>
          <p:cNvSpPr/>
          <p:nvPr/>
        </p:nvSpPr>
        <p:spPr>
          <a:xfrm>
            <a:off x="1565835" y="525101"/>
            <a:ext cx="4020153" cy="2082297"/>
          </a:xfrm>
          <a:custGeom>
            <a:avLst/>
            <a:gdLst>
              <a:gd name="connsiteX0" fmla="*/ 0 w 4020153"/>
              <a:gd name="connsiteY0" fmla="*/ 1539089 h 2082297"/>
              <a:gd name="connsiteX1" fmla="*/ 0 w 4020153"/>
              <a:gd name="connsiteY1" fmla="*/ 1539089 h 2082297"/>
              <a:gd name="connsiteX2" fmla="*/ 172016 w 4020153"/>
              <a:gd name="connsiteY2" fmla="*/ 1412340 h 2082297"/>
              <a:gd name="connsiteX3" fmla="*/ 371192 w 4020153"/>
              <a:gd name="connsiteY3" fmla="*/ 1249378 h 2082297"/>
              <a:gd name="connsiteX4" fmla="*/ 452673 w 4020153"/>
              <a:gd name="connsiteY4" fmla="*/ 1204110 h 2082297"/>
              <a:gd name="connsiteX5" fmla="*/ 543208 w 4020153"/>
              <a:gd name="connsiteY5" fmla="*/ 1122629 h 2082297"/>
              <a:gd name="connsiteX6" fmla="*/ 697117 w 4020153"/>
              <a:gd name="connsiteY6" fmla="*/ 1059255 h 2082297"/>
              <a:gd name="connsiteX7" fmla="*/ 733331 w 4020153"/>
              <a:gd name="connsiteY7" fmla="*/ 1041148 h 2082297"/>
              <a:gd name="connsiteX8" fmla="*/ 878186 w 4020153"/>
              <a:gd name="connsiteY8" fmla="*/ 977774 h 2082297"/>
              <a:gd name="connsiteX9" fmla="*/ 1050202 w 4020153"/>
              <a:gd name="connsiteY9" fmla="*/ 914400 h 2082297"/>
              <a:gd name="connsiteX10" fmla="*/ 1131683 w 4020153"/>
              <a:gd name="connsiteY10" fmla="*/ 796705 h 2082297"/>
              <a:gd name="connsiteX11" fmla="*/ 1176950 w 4020153"/>
              <a:gd name="connsiteY11" fmla="*/ 733330 h 2082297"/>
              <a:gd name="connsiteX12" fmla="*/ 1204111 w 4020153"/>
              <a:gd name="connsiteY12" fmla="*/ 669956 h 2082297"/>
              <a:gd name="connsiteX13" fmla="*/ 1240325 w 4020153"/>
              <a:gd name="connsiteY13" fmla="*/ 597528 h 2082297"/>
              <a:gd name="connsiteX14" fmla="*/ 1285592 w 4020153"/>
              <a:gd name="connsiteY14" fmla="*/ 497940 h 2082297"/>
              <a:gd name="connsiteX15" fmla="*/ 1376127 w 4020153"/>
              <a:gd name="connsiteY15" fmla="*/ 452673 h 2082297"/>
              <a:gd name="connsiteX16" fmla="*/ 1430447 w 4020153"/>
              <a:gd name="connsiteY16" fmla="*/ 434566 h 2082297"/>
              <a:gd name="connsiteX17" fmla="*/ 1493822 w 4020153"/>
              <a:gd name="connsiteY17" fmla="*/ 416459 h 2082297"/>
              <a:gd name="connsiteX18" fmla="*/ 1520982 w 4020153"/>
              <a:gd name="connsiteY18" fmla="*/ 407406 h 2082297"/>
              <a:gd name="connsiteX19" fmla="*/ 1620570 w 4020153"/>
              <a:gd name="connsiteY19" fmla="*/ 380245 h 2082297"/>
              <a:gd name="connsiteX20" fmla="*/ 1747319 w 4020153"/>
              <a:gd name="connsiteY20" fmla="*/ 334978 h 2082297"/>
              <a:gd name="connsiteX21" fmla="*/ 1828800 w 4020153"/>
              <a:gd name="connsiteY21" fmla="*/ 298764 h 2082297"/>
              <a:gd name="connsiteX22" fmla="*/ 2091350 w 4020153"/>
              <a:gd name="connsiteY22" fmla="*/ 208229 h 2082297"/>
              <a:gd name="connsiteX23" fmla="*/ 2236206 w 4020153"/>
              <a:gd name="connsiteY23" fmla="*/ 108641 h 2082297"/>
              <a:gd name="connsiteX24" fmla="*/ 2381061 w 4020153"/>
              <a:gd name="connsiteY24" fmla="*/ 72427 h 2082297"/>
              <a:gd name="connsiteX25" fmla="*/ 2507810 w 4020153"/>
              <a:gd name="connsiteY25" fmla="*/ 54320 h 2082297"/>
              <a:gd name="connsiteX26" fmla="*/ 2725093 w 4020153"/>
              <a:gd name="connsiteY26" fmla="*/ 0 h 2082297"/>
              <a:gd name="connsiteX27" fmla="*/ 2897109 w 4020153"/>
              <a:gd name="connsiteY27" fmla="*/ 90534 h 2082297"/>
              <a:gd name="connsiteX28" fmla="*/ 2996697 w 4020153"/>
              <a:gd name="connsiteY28" fmla="*/ 108641 h 2082297"/>
              <a:gd name="connsiteX29" fmla="*/ 3069125 w 4020153"/>
              <a:gd name="connsiteY29" fmla="*/ 126748 h 2082297"/>
              <a:gd name="connsiteX30" fmla="*/ 3195873 w 4020153"/>
              <a:gd name="connsiteY30" fmla="*/ 217283 h 2082297"/>
              <a:gd name="connsiteX31" fmla="*/ 3277354 w 4020153"/>
              <a:gd name="connsiteY31" fmla="*/ 353085 h 2082297"/>
              <a:gd name="connsiteX32" fmla="*/ 3331675 w 4020153"/>
              <a:gd name="connsiteY32" fmla="*/ 371192 h 2082297"/>
              <a:gd name="connsiteX33" fmla="*/ 3458424 w 4020153"/>
              <a:gd name="connsiteY33" fmla="*/ 407406 h 2082297"/>
              <a:gd name="connsiteX34" fmla="*/ 3576119 w 4020153"/>
              <a:gd name="connsiteY34" fmla="*/ 425512 h 2082297"/>
              <a:gd name="connsiteX35" fmla="*/ 3612333 w 4020153"/>
              <a:gd name="connsiteY35" fmla="*/ 434566 h 2082297"/>
              <a:gd name="connsiteX36" fmla="*/ 3730028 w 4020153"/>
              <a:gd name="connsiteY36" fmla="*/ 497940 h 2082297"/>
              <a:gd name="connsiteX37" fmla="*/ 3838669 w 4020153"/>
              <a:gd name="connsiteY37" fmla="*/ 516047 h 2082297"/>
              <a:gd name="connsiteX38" fmla="*/ 3874883 w 4020153"/>
              <a:gd name="connsiteY38" fmla="*/ 814811 h 2082297"/>
              <a:gd name="connsiteX39" fmla="*/ 3911097 w 4020153"/>
              <a:gd name="connsiteY39" fmla="*/ 851025 h 2082297"/>
              <a:gd name="connsiteX40" fmla="*/ 4001632 w 4020153"/>
              <a:gd name="connsiteY40" fmla="*/ 941560 h 2082297"/>
              <a:gd name="connsiteX41" fmla="*/ 4019739 w 4020153"/>
              <a:gd name="connsiteY41" fmla="*/ 1032095 h 2082297"/>
              <a:gd name="connsiteX42" fmla="*/ 4010685 w 4020153"/>
              <a:gd name="connsiteY42" fmla="*/ 1195057 h 2082297"/>
              <a:gd name="connsiteX43" fmla="*/ 3992578 w 4020153"/>
              <a:gd name="connsiteY43" fmla="*/ 1285592 h 2082297"/>
              <a:gd name="connsiteX44" fmla="*/ 3974471 w 4020153"/>
              <a:gd name="connsiteY44" fmla="*/ 1412340 h 2082297"/>
              <a:gd name="connsiteX45" fmla="*/ 3947311 w 4020153"/>
              <a:gd name="connsiteY45" fmla="*/ 1593409 h 2082297"/>
              <a:gd name="connsiteX46" fmla="*/ 3911097 w 4020153"/>
              <a:gd name="connsiteY46" fmla="*/ 1702051 h 2082297"/>
              <a:gd name="connsiteX47" fmla="*/ 3874883 w 4020153"/>
              <a:gd name="connsiteY47" fmla="*/ 1747318 h 2082297"/>
              <a:gd name="connsiteX48" fmla="*/ 3847723 w 4020153"/>
              <a:gd name="connsiteY48" fmla="*/ 1819746 h 2082297"/>
              <a:gd name="connsiteX49" fmla="*/ 3775295 w 4020153"/>
              <a:gd name="connsiteY49" fmla="*/ 1919334 h 2082297"/>
              <a:gd name="connsiteX50" fmla="*/ 3757188 w 4020153"/>
              <a:gd name="connsiteY50" fmla="*/ 1946495 h 2082297"/>
              <a:gd name="connsiteX51" fmla="*/ 3720974 w 4020153"/>
              <a:gd name="connsiteY51" fmla="*/ 1964602 h 2082297"/>
              <a:gd name="connsiteX52" fmla="*/ 3657600 w 4020153"/>
              <a:gd name="connsiteY52" fmla="*/ 1991762 h 2082297"/>
              <a:gd name="connsiteX53" fmla="*/ 3548958 w 4020153"/>
              <a:gd name="connsiteY53" fmla="*/ 2009869 h 2082297"/>
              <a:gd name="connsiteX54" fmla="*/ 3503691 w 4020153"/>
              <a:gd name="connsiteY54" fmla="*/ 2027976 h 2082297"/>
              <a:gd name="connsiteX55" fmla="*/ 3431263 w 4020153"/>
              <a:gd name="connsiteY55" fmla="*/ 2037029 h 2082297"/>
              <a:gd name="connsiteX56" fmla="*/ 3385996 w 4020153"/>
              <a:gd name="connsiteY56" fmla="*/ 2064190 h 2082297"/>
              <a:gd name="connsiteX57" fmla="*/ 3304515 w 4020153"/>
              <a:gd name="connsiteY57" fmla="*/ 2082297 h 2082297"/>
              <a:gd name="connsiteX58" fmla="*/ 3032911 w 4020153"/>
              <a:gd name="connsiteY58" fmla="*/ 2073243 h 2082297"/>
              <a:gd name="connsiteX59" fmla="*/ 2915216 w 4020153"/>
              <a:gd name="connsiteY59" fmla="*/ 2009869 h 2082297"/>
              <a:gd name="connsiteX60" fmla="*/ 2824681 w 4020153"/>
              <a:gd name="connsiteY60" fmla="*/ 1991762 h 2082297"/>
              <a:gd name="connsiteX61" fmla="*/ 2534970 w 4020153"/>
              <a:gd name="connsiteY61" fmla="*/ 1964602 h 2082297"/>
              <a:gd name="connsiteX62" fmla="*/ 2344847 w 4020153"/>
              <a:gd name="connsiteY62" fmla="*/ 1973655 h 2082297"/>
              <a:gd name="connsiteX63" fmla="*/ 2272420 w 4020153"/>
              <a:gd name="connsiteY63" fmla="*/ 1946495 h 2082297"/>
              <a:gd name="connsiteX64" fmla="*/ 2181885 w 4020153"/>
              <a:gd name="connsiteY64" fmla="*/ 1919334 h 2082297"/>
              <a:gd name="connsiteX65" fmla="*/ 2118511 w 4020153"/>
              <a:gd name="connsiteY65" fmla="*/ 1892174 h 2082297"/>
              <a:gd name="connsiteX66" fmla="*/ 1991762 w 4020153"/>
              <a:gd name="connsiteY66" fmla="*/ 1865013 h 2082297"/>
              <a:gd name="connsiteX67" fmla="*/ 1828800 w 4020153"/>
              <a:gd name="connsiteY67" fmla="*/ 1919334 h 2082297"/>
              <a:gd name="connsiteX68" fmla="*/ 1729212 w 4020153"/>
              <a:gd name="connsiteY68" fmla="*/ 1955548 h 2082297"/>
              <a:gd name="connsiteX69" fmla="*/ 1647731 w 4020153"/>
              <a:gd name="connsiteY69" fmla="*/ 1973655 h 2082297"/>
              <a:gd name="connsiteX70" fmla="*/ 986828 w 4020153"/>
              <a:gd name="connsiteY70" fmla="*/ 1910281 h 2082297"/>
              <a:gd name="connsiteX71" fmla="*/ 742384 w 4020153"/>
              <a:gd name="connsiteY71" fmla="*/ 1855960 h 2082297"/>
              <a:gd name="connsiteX72" fmla="*/ 606582 w 4020153"/>
              <a:gd name="connsiteY72" fmla="*/ 1810693 h 2082297"/>
              <a:gd name="connsiteX73" fmla="*/ 579422 w 4020153"/>
              <a:gd name="connsiteY73" fmla="*/ 1792586 h 2082297"/>
              <a:gd name="connsiteX74" fmla="*/ 488887 w 4020153"/>
              <a:gd name="connsiteY74" fmla="*/ 1738265 h 2082297"/>
              <a:gd name="connsiteX75" fmla="*/ 407406 w 4020153"/>
              <a:gd name="connsiteY75" fmla="*/ 1683944 h 2082297"/>
              <a:gd name="connsiteX76" fmla="*/ 280657 w 4020153"/>
              <a:gd name="connsiteY76" fmla="*/ 1638677 h 2082297"/>
              <a:gd name="connsiteX77" fmla="*/ 217283 w 4020153"/>
              <a:gd name="connsiteY77" fmla="*/ 1629623 h 2082297"/>
              <a:gd name="connsiteX78" fmla="*/ 108642 w 4020153"/>
              <a:gd name="connsiteY78" fmla="*/ 1602463 h 2082297"/>
              <a:gd name="connsiteX79" fmla="*/ 81481 w 4020153"/>
              <a:gd name="connsiteY79" fmla="*/ 1593409 h 2082297"/>
              <a:gd name="connsiteX80" fmla="*/ 45267 w 4020153"/>
              <a:gd name="connsiteY80" fmla="*/ 1584356 h 2082297"/>
              <a:gd name="connsiteX81" fmla="*/ 0 w 4020153"/>
              <a:gd name="connsiteY81" fmla="*/ 1539089 h 20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020153" h="2082297">
                <a:moveTo>
                  <a:pt x="0" y="1539089"/>
                </a:moveTo>
                <a:lnTo>
                  <a:pt x="0" y="1539089"/>
                </a:lnTo>
                <a:cubicBezTo>
                  <a:pt x="57339" y="1496839"/>
                  <a:pt x="116071" y="1456418"/>
                  <a:pt x="172016" y="1412340"/>
                </a:cubicBezTo>
                <a:cubicBezTo>
                  <a:pt x="237663" y="1360618"/>
                  <a:pt x="299811" y="1295566"/>
                  <a:pt x="371192" y="1249378"/>
                </a:cubicBezTo>
                <a:cubicBezTo>
                  <a:pt x="397278" y="1232499"/>
                  <a:pt x="427660" y="1222541"/>
                  <a:pt x="452673" y="1204110"/>
                </a:cubicBezTo>
                <a:cubicBezTo>
                  <a:pt x="485359" y="1180026"/>
                  <a:pt x="510522" y="1146713"/>
                  <a:pt x="543208" y="1122629"/>
                </a:cubicBezTo>
                <a:cubicBezTo>
                  <a:pt x="626510" y="1061249"/>
                  <a:pt x="610512" y="1088123"/>
                  <a:pt x="697117" y="1059255"/>
                </a:cubicBezTo>
                <a:cubicBezTo>
                  <a:pt x="709921" y="1054987"/>
                  <a:pt x="721024" y="1046686"/>
                  <a:pt x="733331" y="1041148"/>
                </a:cubicBezTo>
                <a:cubicBezTo>
                  <a:pt x="781393" y="1019520"/>
                  <a:pt x="827510" y="992253"/>
                  <a:pt x="878186" y="977774"/>
                </a:cubicBezTo>
                <a:cubicBezTo>
                  <a:pt x="979282" y="948889"/>
                  <a:pt x="921280" y="968117"/>
                  <a:pt x="1050202" y="914400"/>
                </a:cubicBezTo>
                <a:lnTo>
                  <a:pt x="1131683" y="796705"/>
                </a:lnTo>
                <a:cubicBezTo>
                  <a:pt x="1146570" y="775437"/>
                  <a:pt x="1166723" y="757191"/>
                  <a:pt x="1176950" y="733330"/>
                </a:cubicBezTo>
                <a:cubicBezTo>
                  <a:pt x="1186004" y="712205"/>
                  <a:pt x="1194392" y="690783"/>
                  <a:pt x="1204111" y="669956"/>
                </a:cubicBezTo>
                <a:cubicBezTo>
                  <a:pt x="1215526" y="645496"/>
                  <a:pt x="1230847" y="622802"/>
                  <a:pt x="1240325" y="597528"/>
                </a:cubicBezTo>
                <a:cubicBezTo>
                  <a:pt x="1269056" y="520914"/>
                  <a:pt x="1236968" y="538462"/>
                  <a:pt x="1285592" y="497940"/>
                </a:cubicBezTo>
                <a:cubicBezTo>
                  <a:pt x="1311282" y="476531"/>
                  <a:pt x="1346249" y="464164"/>
                  <a:pt x="1376127" y="452673"/>
                </a:cubicBezTo>
                <a:cubicBezTo>
                  <a:pt x="1393941" y="445822"/>
                  <a:pt x="1412205" y="440179"/>
                  <a:pt x="1430447" y="434566"/>
                </a:cubicBezTo>
                <a:cubicBezTo>
                  <a:pt x="1451446" y="428105"/>
                  <a:pt x="1472778" y="422772"/>
                  <a:pt x="1493822" y="416459"/>
                </a:cubicBezTo>
                <a:cubicBezTo>
                  <a:pt x="1502963" y="413717"/>
                  <a:pt x="1511806" y="410028"/>
                  <a:pt x="1520982" y="407406"/>
                </a:cubicBezTo>
                <a:cubicBezTo>
                  <a:pt x="1578977" y="390836"/>
                  <a:pt x="1544407" y="405633"/>
                  <a:pt x="1620570" y="380245"/>
                </a:cubicBezTo>
                <a:cubicBezTo>
                  <a:pt x="1663131" y="366058"/>
                  <a:pt x="1705540" y="351326"/>
                  <a:pt x="1747319" y="334978"/>
                </a:cubicBezTo>
                <a:cubicBezTo>
                  <a:pt x="1774997" y="324147"/>
                  <a:pt x="1800702" y="308453"/>
                  <a:pt x="1828800" y="298764"/>
                </a:cubicBezTo>
                <a:cubicBezTo>
                  <a:pt x="1895420" y="275791"/>
                  <a:pt x="2019697" y="251221"/>
                  <a:pt x="2091350" y="208229"/>
                </a:cubicBezTo>
                <a:cubicBezTo>
                  <a:pt x="2141595" y="178082"/>
                  <a:pt x="2178748" y="120132"/>
                  <a:pt x="2236206" y="108641"/>
                </a:cubicBezTo>
                <a:cubicBezTo>
                  <a:pt x="2369484" y="81987"/>
                  <a:pt x="2145273" y="127907"/>
                  <a:pt x="2381061" y="72427"/>
                </a:cubicBezTo>
                <a:cubicBezTo>
                  <a:pt x="2441394" y="58231"/>
                  <a:pt x="2441009" y="67166"/>
                  <a:pt x="2507810" y="54320"/>
                </a:cubicBezTo>
                <a:cubicBezTo>
                  <a:pt x="2650889" y="26805"/>
                  <a:pt x="2631193" y="31300"/>
                  <a:pt x="2725093" y="0"/>
                </a:cubicBezTo>
                <a:cubicBezTo>
                  <a:pt x="2803736" y="47185"/>
                  <a:pt x="2815036" y="58967"/>
                  <a:pt x="2897109" y="90534"/>
                </a:cubicBezTo>
                <a:cubicBezTo>
                  <a:pt x="2926190" y="101719"/>
                  <a:pt x="2968742" y="103050"/>
                  <a:pt x="2996697" y="108641"/>
                </a:cubicBezTo>
                <a:cubicBezTo>
                  <a:pt x="3021099" y="113521"/>
                  <a:pt x="3044982" y="120712"/>
                  <a:pt x="3069125" y="126748"/>
                </a:cubicBezTo>
                <a:cubicBezTo>
                  <a:pt x="3101614" y="147054"/>
                  <a:pt x="3169293" y="184797"/>
                  <a:pt x="3195873" y="217283"/>
                </a:cubicBezTo>
                <a:cubicBezTo>
                  <a:pt x="3266313" y="303377"/>
                  <a:pt x="3165559" y="250606"/>
                  <a:pt x="3277354" y="353085"/>
                </a:cubicBezTo>
                <a:cubicBezTo>
                  <a:pt x="3291424" y="365982"/>
                  <a:pt x="3313393" y="365708"/>
                  <a:pt x="3331675" y="371192"/>
                </a:cubicBezTo>
                <a:cubicBezTo>
                  <a:pt x="3373762" y="383818"/>
                  <a:pt x="3415530" y="397874"/>
                  <a:pt x="3458424" y="407406"/>
                </a:cubicBezTo>
                <a:cubicBezTo>
                  <a:pt x="3497172" y="416017"/>
                  <a:pt x="3537030" y="418614"/>
                  <a:pt x="3576119" y="425512"/>
                </a:cubicBezTo>
                <a:cubicBezTo>
                  <a:pt x="3588373" y="427674"/>
                  <a:pt x="3600262" y="431548"/>
                  <a:pt x="3612333" y="434566"/>
                </a:cubicBezTo>
                <a:cubicBezTo>
                  <a:pt x="3642427" y="452622"/>
                  <a:pt x="3700640" y="489123"/>
                  <a:pt x="3730028" y="497940"/>
                </a:cubicBezTo>
                <a:cubicBezTo>
                  <a:pt x="3765193" y="508490"/>
                  <a:pt x="3802455" y="510011"/>
                  <a:pt x="3838669" y="516047"/>
                </a:cubicBezTo>
                <a:cubicBezTo>
                  <a:pt x="3850740" y="615635"/>
                  <a:pt x="3853683" y="716760"/>
                  <a:pt x="3874883" y="814811"/>
                </a:cubicBezTo>
                <a:cubicBezTo>
                  <a:pt x="3878491" y="831497"/>
                  <a:pt x="3898408" y="839605"/>
                  <a:pt x="3911097" y="851025"/>
                </a:cubicBezTo>
                <a:cubicBezTo>
                  <a:pt x="3993437" y="925131"/>
                  <a:pt x="3939893" y="864387"/>
                  <a:pt x="4001632" y="941560"/>
                </a:cubicBezTo>
                <a:cubicBezTo>
                  <a:pt x="4007668" y="971738"/>
                  <a:pt x="4018641" y="1001339"/>
                  <a:pt x="4019739" y="1032095"/>
                </a:cubicBezTo>
                <a:cubicBezTo>
                  <a:pt x="4021681" y="1086465"/>
                  <a:pt x="4016481" y="1140962"/>
                  <a:pt x="4010685" y="1195057"/>
                </a:cubicBezTo>
                <a:cubicBezTo>
                  <a:pt x="4007406" y="1225658"/>
                  <a:pt x="3997638" y="1255235"/>
                  <a:pt x="3992578" y="1285592"/>
                </a:cubicBezTo>
                <a:cubicBezTo>
                  <a:pt x="3985562" y="1327690"/>
                  <a:pt x="3979363" y="1369943"/>
                  <a:pt x="3974471" y="1412340"/>
                </a:cubicBezTo>
                <a:cubicBezTo>
                  <a:pt x="3951774" y="1609053"/>
                  <a:pt x="3982160" y="1442399"/>
                  <a:pt x="3947311" y="1593409"/>
                </a:cubicBezTo>
                <a:cubicBezTo>
                  <a:pt x="3935556" y="1644346"/>
                  <a:pt x="3941621" y="1649725"/>
                  <a:pt x="3911097" y="1702051"/>
                </a:cubicBezTo>
                <a:cubicBezTo>
                  <a:pt x="3901360" y="1718742"/>
                  <a:pt x="3886954" y="1732229"/>
                  <a:pt x="3874883" y="1747318"/>
                </a:cubicBezTo>
                <a:cubicBezTo>
                  <a:pt x="3865830" y="1771461"/>
                  <a:pt x="3860642" y="1797432"/>
                  <a:pt x="3847723" y="1819746"/>
                </a:cubicBezTo>
                <a:cubicBezTo>
                  <a:pt x="3827157" y="1855269"/>
                  <a:pt x="3798063" y="1885181"/>
                  <a:pt x="3775295" y="1919334"/>
                </a:cubicBezTo>
                <a:cubicBezTo>
                  <a:pt x="3769259" y="1928388"/>
                  <a:pt x="3765547" y="1939529"/>
                  <a:pt x="3757188" y="1946495"/>
                </a:cubicBezTo>
                <a:cubicBezTo>
                  <a:pt x="3746820" y="1955135"/>
                  <a:pt x="3733260" y="1959017"/>
                  <a:pt x="3720974" y="1964602"/>
                </a:cubicBezTo>
                <a:cubicBezTo>
                  <a:pt x="3700051" y="1974112"/>
                  <a:pt x="3679826" y="1985913"/>
                  <a:pt x="3657600" y="1991762"/>
                </a:cubicBezTo>
                <a:cubicBezTo>
                  <a:pt x="3622095" y="2001105"/>
                  <a:pt x="3585172" y="2003833"/>
                  <a:pt x="3548958" y="2009869"/>
                </a:cubicBezTo>
                <a:cubicBezTo>
                  <a:pt x="3533869" y="2015905"/>
                  <a:pt x="3519526" y="2024322"/>
                  <a:pt x="3503691" y="2027976"/>
                </a:cubicBezTo>
                <a:cubicBezTo>
                  <a:pt x="3479984" y="2033447"/>
                  <a:pt x="3454518" y="2029874"/>
                  <a:pt x="3431263" y="2037029"/>
                </a:cubicBezTo>
                <a:cubicBezTo>
                  <a:pt x="3414444" y="2042204"/>
                  <a:pt x="3401735" y="2056320"/>
                  <a:pt x="3385996" y="2064190"/>
                </a:cubicBezTo>
                <a:cubicBezTo>
                  <a:pt x="3363711" y="2075333"/>
                  <a:pt x="3325372" y="2078821"/>
                  <a:pt x="3304515" y="2082297"/>
                </a:cubicBezTo>
                <a:lnTo>
                  <a:pt x="3032911" y="2073243"/>
                </a:lnTo>
                <a:cubicBezTo>
                  <a:pt x="2989105" y="2065093"/>
                  <a:pt x="2956710" y="2026106"/>
                  <a:pt x="2915216" y="2009869"/>
                </a:cubicBezTo>
                <a:cubicBezTo>
                  <a:pt x="2886556" y="1998654"/>
                  <a:pt x="2855038" y="1996821"/>
                  <a:pt x="2824681" y="1991762"/>
                </a:cubicBezTo>
                <a:cubicBezTo>
                  <a:pt x="2752418" y="1979718"/>
                  <a:pt x="2560582" y="1966736"/>
                  <a:pt x="2534970" y="1964602"/>
                </a:cubicBezTo>
                <a:cubicBezTo>
                  <a:pt x="2471596" y="1967620"/>
                  <a:pt x="2408143" y="1978020"/>
                  <a:pt x="2344847" y="1973655"/>
                </a:cubicBezTo>
                <a:cubicBezTo>
                  <a:pt x="2319124" y="1971881"/>
                  <a:pt x="2296881" y="1954649"/>
                  <a:pt x="2272420" y="1946495"/>
                </a:cubicBezTo>
                <a:cubicBezTo>
                  <a:pt x="2242530" y="1936532"/>
                  <a:pt x="2211596" y="1929820"/>
                  <a:pt x="2181885" y="1919334"/>
                </a:cubicBezTo>
                <a:cubicBezTo>
                  <a:pt x="2160212" y="1911685"/>
                  <a:pt x="2140155" y="1899904"/>
                  <a:pt x="2118511" y="1892174"/>
                </a:cubicBezTo>
                <a:cubicBezTo>
                  <a:pt x="2062582" y="1872200"/>
                  <a:pt x="2049725" y="1873294"/>
                  <a:pt x="1991762" y="1865013"/>
                </a:cubicBezTo>
                <a:lnTo>
                  <a:pt x="1828800" y="1919334"/>
                </a:lnTo>
                <a:cubicBezTo>
                  <a:pt x="1795407" y="1930849"/>
                  <a:pt x="1763694" y="1947885"/>
                  <a:pt x="1729212" y="1955548"/>
                </a:cubicBezTo>
                <a:lnTo>
                  <a:pt x="1647731" y="1973655"/>
                </a:lnTo>
                <a:cubicBezTo>
                  <a:pt x="1352935" y="1955968"/>
                  <a:pt x="1237627" y="1966014"/>
                  <a:pt x="986828" y="1910281"/>
                </a:cubicBezTo>
                <a:cubicBezTo>
                  <a:pt x="905347" y="1892174"/>
                  <a:pt x="821570" y="1882355"/>
                  <a:pt x="742384" y="1855960"/>
                </a:cubicBezTo>
                <a:lnTo>
                  <a:pt x="606582" y="1810693"/>
                </a:lnTo>
                <a:cubicBezTo>
                  <a:pt x="597529" y="1804657"/>
                  <a:pt x="588689" y="1798289"/>
                  <a:pt x="579422" y="1792586"/>
                </a:cubicBezTo>
                <a:cubicBezTo>
                  <a:pt x="549449" y="1774141"/>
                  <a:pt x="518491" y="1757296"/>
                  <a:pt x="488887" y="1738265"/>
                </a:cubicBezTo>
                <a:cubicBezTo>
                  <a:pt x="446999" y="1711337"/>
                  <a:pt x="455812" y="1706285"/>
                  <a:pt x="407406" y="1683944"/>
                </a:cubicBezTo>
                <a:cubicBezTo>
                  <a:pt x="398273" y="1679729"/>
                  <a:pt x="299357" y="1642993"/>
                  <a:pt x="280657" y="1638677"/>
                </a:cubicBezTo>
                <a:cubicBezTo>
                  <a:pt x="259864" y="1633879"/>
                  <a:pt x="238408" y="1632641"/>
                  <a:pt x="217283" y="1629623"/>
                </a:cubicBezTo>
                <a:cubicBezTo>
                  <a:pt x="153344" y="1608311"/>
                  <a:pt x="229714" y="1632732"/>
                  <a:pt x="108642" y="1602463"/>
                </a:cubicBezTo>
                <a:cubicBezTo>
                  <a:pt x="99384" y="1600148"/>
                  <a:pt x="90657" y="1596031"/>
                  <a:pt x="81481" y="1593409"/>
                </a:cubicBezTo>
                <a:cubicBezTo>
                  <a:pt x="69517" y="1589991"/>
                  <a:pt x="56704" y="1589257"/>
                  <a:pt x="45267" y="1584356"/>
                </a:cubicBezTo>
                <a:cubicBezTo>
                  <a:pt x="35266" y="1580070"/>
                  <a:pt x="7544" y="1546633"/>
                  <a:pt x="0" y="1539089"/>
                </a:cubicBezTo>
                <a:close/>
              </a:path>
            </a:pathLst>
          </a:custGeom>
          <a:solidFill>
            <a:srgbClr val="2525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5BA3B65-7E63-9C89-F329-0292FE4A48A1}"/>
              </a:ext>
            </a:extLst>
          </p:cNvPr>
          <p:cNvSpPr/>
          <p:nvPr/>
        </p:nvSpPr>
        <p:spPr>
          <a:xfrm>
            <a:off x="3595169" y="1406768"/>
            <a:ext cx="1518483" cy="850306"/>
          </a:xfrm>
          <a:custGeom>
            <a:avLst/>
            <a:gdLst>
              <a:gd name="connsiteX0" fmla="*/ 586412 w 976830"/>
              <a:gd name="connsiteY0" fmla="*/ 709282 h 736864"/>
              <a:gd name="connsiteX1" fmla="*/ 586412 w 976830"/>
              <a:gd name="connsiteY1" fmla="*/ 709282 h 736864"/>
              <a:gd name="connsiteX2" fmla="*/ 154897 w 976830"/>
              <a:gd name="connsiteY2" fmla="*/ 699008 h 736864"/>
              <a:gd name="connsiteX3" fmla="*/ 62430 w 976830"/>
              <a:gd name="connsiteY3" fmla="*/ 637363 h 736864"/>
              <a:gd name="connsiteX4" fmla="*/ 31608 w 976830"/>
              <a:gd name="connsiteY4" fmla="*/ 616815 h 736864"/>
              <a:gd name="connsiteX5" fmla="*/ 11059 w 976830"/>
              <a:gd name="connsiteY5" fmla="*/ 565444 h 736864"/>
              <a:gd name="connsiteX6" fmla="*/ 31608 w 976830"/>
              <a:gd name="connsiteY6" fmla="*/ 421606 h 736864"/>
              <a:gd name="connsiteX7" fmla="*/ 124075 w 976830"/>
              <a:gd name="connsiteY7" fmla="*/ 349687 h 736864"/>
              <a:gd name="connsiteX8" fmla="*/ 144623 w 976830"/>
              <a:gd name="connsiteY8" fmla="*/ 308590 h 736864"/>
              <a:gd name="connsiteX9" fmla="*/ 154897 w 976830"/>
              <a:gd name="connsiteY9" fmla="*/ 267493 h 736864"/>
              <a:gd name="connsiteX10" fmla="*/ 206268 w 976830"/>
              <a:gd name="connsiteY10" fmla="*/ 246945 h 736864"/>
              <a:gd name="connsiteX11" fmla="*/ 267913 w 976830"/>
              <a:gd name="connsiteY11" fmla="*/ 216123 h 736864"/>
              <a:gd name="connsiteX12" fmla="*/ 329558 w 976830"/>
              <a:gd name="connsiteY12" fmla="*/ 195574 h 736864"/>
              <a:gd name="connsiteX13" fmla="*/ 452848 w 976830"/>
              <a:gd name="connsiteY13" fmla="*/ 113381 h 736864"/>
              <a:gd name="connsiteX14" fmla="*/ 483670 w 976830"/>
              <a:gd name="connsiteY14" fmla="*/ 103107 h 736864"/>
              <a:gd name="connsiteX15" fmla="*/ 524767 w 976830"/>
              <a:gd name="connsiteY15" fmla="*/ 72284 h 736864"/>
              <a:gd name="connsiteX16" fmla="*/ 617234 w 976830"/>
              <a:gd name="connsiteY16" fmla="*/ 51736 h 736864"/>
              <a:gd name="connsiteX17" fmla="*/ 761073 w 976830"/>
              <a:gd name="connsiteY17" fmla="*/ 20914 h 736864"/>
              <a:gd name="connsiteX18" fmla="*/ 874088 w 976830"/>
              <a:gd name="connsiteY18" fmla="*/ 10639 h 736864"/>
              <a:gd name="connsiteX19" fmla="*/ 976830 w 976830"/>
              <a:gd name="connsiteY19" fmla="*/ 365 h 736864"/>
              <a:gd name="connsiteX20" fmla="*/ 586412 w 976830"/>
              <a:gd name="connsiteY20" fmla="*/ 709282 h 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6830" h="736864">
                <a:moveTo>
                  <a:pt x="586412" y="709282"/>
                </a:moveTo>
                <a:lnTo>
                  <a:pt x="586412" y="709282"/>
                </a:lnTo>
                <a:cubicBezTo>
                  <a:pt x="408804" y="741574"/>
                  <a:pt x="399105" y="753955"/>
                  <a:pt x="154897" y="699008"/>
                </a:cubicBezTo>
                <a:cubicBezTo>
                  <a:pt x="118757" y="690876"/>
                  <a:pt x="93252" y="657911"/>
                  <a:pt x="62430" y="637363"/>
                </a:cubicBezTo>
                <a:lnTo>
                  <a:pt x="31608" y="616815"/>
                </a:lnTo>
                <a:cubicBezTo>
                  <a:pt x="24758" y="599691"/>
                  <a:pt x="15206" y="583415"/>
                  <a:pt x="11059" y="565444"/>
                </a:cubicBezTo>
                <a:cubicBezTo>
                  <a:pt x="-2168" y="508127"/>
                  <a:pt x="-11477" y="468281"/>
                  <a:pt x="31608" y="421606"/>
                </a:cubicBezTo>
                <a:cubicBezTo>
                  <a:pt x="58093" y="392914"/>
                  <a:pt x="124075" y="349687"/>
                  <a:pt x="124075" y="349687"/>
                </a:cubicBezTo>
                <a:cubicBezTo>
                  <a:pt x="130924" y="335988"/>
                  <a:pt x="139245" y="322931"/>
                  <a:pt x="144623" y="308590"/>
                </a:cubicBezTo>
                <a:cubicBezTo>
                  <a:pt x="149581" y="295368"/>
                  <a:pt x="144912" y="277478"/>
                  <a:pt x="154897" y="267493"/>
                </a:cubicBezTo>
                <a:cubicBezTo>
                  <a:pt x="167938" y="254452"/>
                  <a:pt x="189478" y="254577"/>
                  <a:pt x="206268" y="246945"/>
                </a:cubicBezTo>
                <a:cubicBezTo>
                  <a:pt x="227183" y="237439"/>
                  <a:pt x="246707" y="224959"/>
                  <a:pt x="267913" y="216123"/>
                </a:cubicBezTo>
                <a:cubicBezTo>
                  <a:pt x="287907" y="207792"/>
                  <a:pt x="309840" y="204537"/>
                  <a:pt x="329558" y="195574"/>
                </a:cubicBezTo>
                <a:cubicBezTo>
                  <a:pt x="376522" y="174226"/>
                  <a:pt x="408450" y="140020"/>
                  <a:pt x="452848" y="113381"/>
                </a:cubicBezTo>
                <a:cubicBezTo>
                  <a:pt x="462134" y="107809"/>
                  <a:pt x="473396" y="106532"/>
                  <a:pt x="483670" y="103107"/>
                </a:cubicBezTo>
                <a:cubicBezTo>
                  <a:pt x="497369" y="92833"/>
                  <a:pt x="509451" y="79942"/>
                  <a:pt x="524767" y="72284"/>
                </a:cubicBezTo>
                <a:cubicBezTo>
                  <a:pt x="534788" y="67273"/>
                  <a:pt x="611398" y="53033"/>
                  <a:pt x="617234" y="51736"/>
                </a:cubicBezTo>
                <a:cubicBezTo>
                  <a:pt x="684518" y="36784"/>
                  <a:pt x="663520" y="34850"/>
                  <a:pt x="761073" y="20914"/>
                </a:cubicBezTo>
                <a:cubicBezTo>
                  <a:pt x="798520" y="15564"/>
                  <a:pt x="836416" y="14064"/>
                  <a:pt x="874088" y="10639"/>
                </a:cubicBezTo>
                <a:cubicBezTo>
                  <a:pt x="942250" y="-2993"/>
                  <a:pt x="907996" y="365"/>
                  <a:pt x="976830" y="365"/>
                </a:cubicBezTo>
                <a:lnTo>
                  <a:pt x="586412" y="709282"/>
                </a:ln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E6FEEB-C7A6-DAEA-DE8F-5229C86A4F71}"/>
              </a:ext>
            </a:extLst>
          </p:cNvPr>
          <p:cNvSpPr/>
          <p:nvPr/>
        </p:nvSpPr>
        <p:spPr>
          <a:xfrm>
            <a:off x="4520629" y="1099335"/>
            <a:ext cx="1006868" cy="1376737"/>
          </a:xfrm>
          <a:custGeom>
            <a:avLst/>
            <a:gdLst>
              <a:gd name="connsiteX0" fmla="*/ 0 w 1006868"/>
              <a:gd name="connsiteY0" fmla="*/ 1304818 h 1376737"/>
              <a:gd name="connsiteX1" fmla="*/ 0 w 1006868"/>
              <a:gd name="connsiteY1" fmla="*/ 1304818 h 1376737"/>
              <a:gd name="connsiteX2" fmla="*/ 82193 w 1006868"/>
              <a:gd name="connsiteY2" fmla="*/ 1335640 h 1376737"/>
              <a:gd name="connsiteX3" fmla="*/ 184935 w 1006868"/>
              <a:gd name="connsiteY3" fmla="*/ 1366463 h 1376737"/>
              <a:gd name="connsiteX4" fmla="*/ 267128 w 1006868"/>
              <a:gd name="connsiteY4" fmla="*/ 1376737 h 1376737"/>
              <a:gd name="connsiteX5" fmla="*/ 421241 w 1006868"/>
              <a:gd name="connsiteY5" fmla="*/ 1366463 h 1376737"/>
              <a:gd name="connsiteX6" fmla="*/ 482886 w 1006868"/>
              <a:gd name="connsiteY6" fmla="*/ 1345914 h 1376737"/>
              <a:gd name="connsiteX7" fmla="*/ 544531 w 1006868"/>
              <a:gd name="connsiteY7" fmla="*/ 1325366 h 1376737"/>
              <a:gd name="connsiteX8" fmla="*/ 585627 w 1006868"/>
              <a:gd name="connsiteY8" fmla="*/ 1304818 h 1376737"/>
              <a:gd name="connsiteX9" fmla="*/ 647272 w 1006868"/>
              <a:gd name="connsiteY9" fmla="*/ 1294544 h 1376737"/>
              <a:gd name="connsiteX10" fmla="*/ 750014 w 1006868"/>
              <a:gd name="connsiteY10" fmla="*/ 1263721 h 1376737"/>
              <a:gd name="connsiteX11" fmla="*/ 821933 w 1006868"/>
              <a:gd name="connsiteY11" fmla="*/ 1243173 h 1376737"/>
              <a:gd name="connsiteX12" fmla="*/ 863029 w 1006868"/>
              <a:gd name="connsiteY12" fmla="*/ 1232899 h 1376737"/>
              <a:gd name="connsiteX13" fmla="*/ 893852 w 1006868"/>
              <a:gd name="connsiteY13" fmla="*/ 1181528 h 1376737"/>
              <a:gd name="connsiteX14" fmla="*/ 934949 w 1006868"/>
              <a:gd name="connsiteY14" fmla="*/ 1119883 h 1376737"/>
              <a:gd name="connsiteX15" fmla="*/ 955497 w 1006868"/>
              <a:gd name="connsiteY15" fmla="*/ 934948 h 1376737"/>
              <a:gd name="connsiteX16" fmla="*/ 986319 w 1006868"/>
              <a:gd name="connsiteY16" fmla="*/ 821932 h 1376737"/>
              <a:gd name="connsiteX17" fmla="*/ 1006868 w 1006868"/>
              <a:gd name="connsiteY17" fmla="*/ 801384 h 1376737"/>
              <a:gd name="connsiteX18" fmla="*/ 986319 w 1006868"/>
              <a:gd name="connsiteY18" fmla="*/ 534256 h 1376737"/>
              <a:gd name="connsiteX19" fmla="*/ 976045 w 1006868"/>
              <a:gd name="connsiteY19" fmla="*/ 503434 h 1376737"/>
              <a:gd name="connsiteX20" fmla="*/ 965771 w 1006868"/>
              <a:gd name="connsiteY20" fmla="*/ 452063 h 1376737"/>
              <a:gd name="connsiteX21" fmla="*/ 934949 w 1006868"/>
              <a:gd name="connsiteY21" fmla="*/ 297950 h 1376737"/>
              <a:gd name="connsiteX22" fmla="*/ 914400 w 1006868"/>
              <a:gd name="connsiteY22" fmla="*/ 277402 h 1376737"/>
              <a:gd name="connsiteX23" fmla="*/ 904126 w 1006868"/>
              <a:gd name="connsiteY23" fmla="*/ 226031 h 1376737"/>
              <a:gd name="connsiteX24" fmla="*/ 873304 w 1006868"/>
              <a:gd name="connsiteY24" fmla="*/ 184935 h 1376737"/>
              <a:gd name="connsiteX25" fmla="*/ 811659 w 1006868"/>
              <a:gd name="connsiteY25" fmla="*/ 133564 h 1376737"/>
              <a:gd name="connsiteX26" fmla="*/ 739740 w 1006868"/>
              <a:gd name="connsiteY26" fmla="*/ 113016 h 1376737"/>
              <a:gd name="connsiteX27" fmla="*/ 667820 w 1006868"/>
              <a:gd name="connsiteY27" fmla="*/ 82193 h 1376737"/>
              <a:gd name="connsiteX28" fmla="*/ 636998 w 1006868"/>
              <a:gd name="connsiteY28" fmla="*/ 51371 h 1376737"/>
              <a:gd name="connsiteX29" fmla="*/ 565079 w 1006868"/>
              <a:gd name="connsiteY29" fmla="*/ 20548 h 1376737"/>
              <a:gd name="connsiteX30" fmla="*/ 523982 w 1006868"/>
              <a:gd name="connsiteY30" fmla="*/ 0 h 1376737"/>
              <a:gd name="connsiteX31" fmla="*/ 482886 w 1006868"/>
              <a:gd name="connsiteY31" fmla="*/ 30822 h 1376737"/>
              <a:gd name="connsiteX32" fmla="*/ 472611 w 1006868"/>
              <a:gd name="connsiteY32" fmla="*/ 92467 h 1376737"/>
              <a:gd name="connsiteX33" fmla="*/ 462337 w 1006868"/>
              <a:gd name="connsiteY33" fmla="*/ 164386 h 1376737"/>
              <a:gd name="connsiteX34" fmla="*/ 400692 w 1006868"/>
              <a:gd name="connsiteY34" fmla="*/ 277402 h 1376737"/>
              <a:gd name="connsiteX35" fmla="*/ 359596 w 1006868"/>
              <a:gd name="connsiteY35" fmla="*/ 369869 h 1376737"/>
              <a:gd name="connsiteX36" fmla="*/ 308225 w 1006868"/>
              <a:gd name="connsiteY36" fmla="*/ 441789 h 1376737"/>
              <a:gd name="connsiteX37" fmla="*/ 287677 w 1006868"/>
              <a:gd name="connsiteY37" fmla="*/ 493159 h 1376737"/>
              <a:gd name="connsiteX38" fmla="*/ 205483 w 1006868"/>
              <a:gd name="connsiteY38" fmla="*/ 626723 h 1376737"/>
              <a:gd name="connsiteX39" fmla="*/ 123290 w 1006868"/>
              <a:gd name="connsiteY39" fmla="*/ 863029 h 1376737"/>
              <a:gd name="connsiteX40" fmla="*/ 102742 w 1006868"/>
              <a:gd name="connsiteY40" fmla="*/ 955496 h 1376737"/>
              <a:gd name="connsiteX41" fmla="*/ 92468 w 1006868"/>
              <a:gd name="connsiteY41" fmla="*/ 986319 h 1376737"/>
              <a:gd name="connsiteX42" fmla="*/ 71919 w 1006868"/>
              <a:gd name="connsiteY42" fmla="*/ 1017141 h 1376737"/>
              <a:gd name="connsiteX43" fmla="*/ 41097 w 1006868"/>
              <a:gd name="connsiteY43" fmla="*/ 1068512 h 1376737"/>
              <a:gd name="connsiteX44" fmla="*/ 0 w 1006868"/>
              <a:gd name="connsiteY44" fmla="*/ 1222625 h 1376737"/>
              <a:gd name="connsiteX45" fmla="*/ 0 w 1006868"/>
              <a:gd name="connsiteY45" fmla="*/ 1304818 h 13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6868" h="1376737">
                <a:moveTo>
                  <a:pt x="0" y="1304818"/>
                </a:moveTo>
                <a:lnTo>
                  <a:pt x="0" y="1304818"/>
                </a:lnTo>
                <a:lnTo>
                  <a:pt x="82193" y="1335640"/>
                </a:lnTo>
                <a:cubicBezTo>
                  <a:pt x="106179" y="1344206"/>
                  <a:pt x="156109" y="1361659"/>
                  <a:pt x="184935" y="1366463"/>
                </a:cubicBezTo>
                <a:cubicBezTo>
                  <a:pt x="212170" y="1371002"/>
                  <a:pt x="239730" y="1373312"/>
                  <a:pt x="267128" y="1376737"/>
                </a:cubicBezTo>
                <a:cubicBezTo>
                  <a:pt x="318499" y="1373312"/>
                  <a:pt x="370273" y="1373744"/>
                  <a:pt x="421241" y="1366463"/>
                </a:cubicBezTo>
                <a:cubicBezTo>
                  <a:pt x="442683" y="1363400"/>
                  <a:pt x="462338" y="1352764"/>
                  <a:pt x="482886" y="1345914"/>
                </a:cubicBezTo>
                <a:cubicBezTo>
                  <a:pt x="503434" y="1339065"/>
                  <a:pt x="525158" y="1335053"/>
                  <a:pt x="544531" y="1325366"/>
                </a:cubicBezTo>
                <a:cubicBezTo>
                  <a:pt x="558230" y="1318517"/>
                  <a:pt x="570957" y="1309219"/>
                  <a:pt x="585627" y="1304818"/>
                </a:cubicBezTo>
                <a:cubicBezTo>
                  <a:pt x="605580" y="1298832"/>
                  <a:pt x="626724" y="1297969"/>
                  <a:pt x="647272" y="1294544"/>
                </a:cubicBezTo>
                <a:cubicBezTo>
                  <a:pt x="701692" y="1258263"/>
                  <a:pt x="659109" y="1280249"/>
                  <a:pt x="750014" y="1263721"/>
                </a:cubicBezTo>
                <a:cubicBezTo>
                  <a:pt x="794172" y="1255692"/>
                  <a:pt x="783425" y="1254175"/>
                  <a:pt x="821933" y="1243173"/>
                </a:cubicBezTo>
                <a:cubicBezTo>
                  <a:pt x="835510" y="1239294"/>
                  <a:pt x="849330" y="1236324"/>
                  <a:pt x="863029" y="1232899"/>
                </a:cubicBezTo>
                <a:cubicBezTo>
                  <a:pt x="909131" y="1186797"/>
                  <a:pt x="860508" y="1241546"/>
                  <a:pt x="893852" y="1181528"/>
                </a:cubicBezTo>
                <a:cubicBezTo>
                  <a:pt x="905846" y="1159940"/>
                  <a:pt x="934949" y="1119883"/>
                  <a:pt x="934949" y="1119883"/>
                </a:cubicBezTo>
                <a:cubicBezTo>
                  <a:pt x="941798" y="1058238"/>
                  <a:pt x="947804" y="996493"/>
                  <a:pt x="955497" y="934948"/>
                </a:cubicBezTo>
                <a:cubicBezTo>
                  <a:pt x="960711" y="893236"/>
                  <a:pt x="965198" y="858893"/>
                  <a:pt x="986319" y="821932"/>
                </a:cubicBezTo>
                <a:cubicBezTo>
                  <a:pt x="991125" y="813522"/>
                  <a:pt x="1000018" y="808233"/>
                  <a:pt x="1006868" y="801384"/>
                </a:cubicBezTo>
                <a:cubicBezTo>
                  <a:pt x="1004242" y="762001"/>
                  <a:pt x="993785" y="586519"/>
                  <a:pt x="986319" y="534256"/>
                </a:cubicBezTo>
                <a:cubicBezTo>
                  <a:pt x="984787" y="523535"/>
                  <a:pt x="978672" y="513940"/>
                  <a:pt x="976045" y="503434"/>
                </a:cubicBezTo>
                <a:cubicBezTo>
                  <a:pt x="971810" y="486493"/>
                  <a:pt x="969196" y="469187"/>
                  <a:pt x="965771" y="452063"/>
                </a:cubicBezTo>
                <a:cubicBezTo>
                  <a:pt x="958981" y="377371"/>
                  <a:pt x="970442" y="351188"/>
                  <a:pt x="934949" y="297950"/>
                </a:cubicBezTo>
                <a:cubicBezTo>
                  <a:pt x="929576" y="289890"/>
                  <a:pt x="921250" y="284251"/>
                  <a:pt x="914400" y="277402"/>
                </a:cubicBezTo>
                <a:cubicBezTo>
                  <a:pt x="910975" y="260278"/>
                  <a:pt x="911218" y="241989"/>
                  <a:pt x="904126" y="226031"/>
                </a:cubicBezTo>
                <a:cubicBezTo>
                  <a:pt x="897172" y="210383"/>
                  <a:pt x="884266" y="198089"/>
                  <a:pt x="873304" y="184935"/>
                </a:cubicBezTo>
                <a:cubicBezTo>
                  <a:pt x="860361" y="169403"/>
                  <a:pt x="825657" y="139927"/>
                  <a:pt x="811659" y="133564"/>
                </a:cubicBezTo>
                <a:cubicBezTo>
                  <a:pt x="788961" y="123247"/>
                  <a:pt x="763713" y="119865"/>
                  <a:pt x="739740" y="113016"/>
                </a:cubicBezTo>
                <a:cubicBezTo>
                  <a:pt x="686584" y="59860"/>
                  <a:pt x="765211" y="130888"/>
                  <a:pt x="667820" y="82193"/>
                </a:cubicBezTo>
                <a:cubicBezTo>
                  <a:pt x="654824" y="75695"/>
                  <a:pt x="648821" y="59816"/>
                  <a:pt x="636998" y="51371"/>
                </a:cubicBezTo>
                <a:cubicBezTo>
                  <a:pt x="602922" y="27031"/>
                  <a:pt x="598618" y="34922"/>
                  <a:pt x="565079" y="20548"/>
                </a:cubicBezTo>
                <a:cubicBezTo>
                  <a:pt x="551001" y="14515"/>
                  <a:pt x="537681" y="6849"/>
                  <a:pt x="523982" y="0"/>
                </a:cubicBezTo>
                <a:cubicBezTo>
                  <a:pt x="510283" y="10274"/>
                  <a:pt x="491202" y="15854"/>
                  <a:pt x="482886" y="30822"/>
                </a:cubicBezTo>
                <a:cubicBezTo>
                  <a:pt x="472769" y="49032"/>
                  <a:pt x="475779" y="71877"/>
                  <a:pt x="472611" y="92467"/>
                </a:cubicBezTo>
                <a:cubicBezTo>
                  <a:pt x="468929" y="116402"/>
                  <a:pt x="469995" y="141412"/>
                  <a:pt x="462337" y="164386"/>
                </a:cubicBezTo>
                <a:cubicBezTo>
                  <a:pt x="446795" y="211012"/>
                  <a:pt x="425706" y="239883"/>
                  <a:pt x="400692" y="277402"/>
                </a:cubicBezTo>
                <a:cubicBezTo>
                  <a:pt x="383943" y="344400"/>
                  <a:pt x="399991" y="297159"/>
                  <a:pt x="359596" y="369869"/>
                </a:cubicBezTo>
                <a:cubicBezTo>
                  <a:pt x="325788" y="430723"/>
                  <a:pt x="356291" y="393722"/>
                  <a:pt x="308225" y="441789"/>
                </a:cubicBezTo>
                <a:cubicBezTo>
                  <a:pt x="301376" y="458912"/>
                  <a:pt x="296508" y="476969"/>
                  <a:pt x="287677" y="493159"/>
                </a:cubicBezTo>
                <a:cubicBezTo>
                  <a:pt x="247209" y="567350"/>
                  <a:pt x="241006" y="545020"/>
                  <a:pt x="205483" y="626723"/>
                </a:cubicBezTo>
                <a:cubicBezTo>
                  <a:pt x="175552" y="695565"/>
                  <a:pt x="142674" y="785491"/>
                  <a:pt x="123290" y="863029"/>
                </a:cubicBezTo>
                <a:cubicBezTo>
                  <a:pt x="115632" y="893660"/>
                  <a:pt x="110400" y="924865"/>
                  <a:pt x="102742" y="955496"/>
                </a:cubicBezTo>
                <a:cubicBezTo>
                  <a:pt x="100115" y="966003"/>
                  <a:pt x="97311" y="976632"/>
                  <a:pt x="92468" y="986319"/>
                </a:cubicBezTo>
                <a:cubicBezTo>
                  <a:pt x="86946" y="997363"/>
                  <a:pt x="78463" y="1006670"/>
                  <a:pt x="71919" y="1017141"/>
                </a:cubicBezTo>
                <a:cubicBezTo>
                  <a:pt x="61335" y="1034075"/>
                  <a:pt x="51371" y="1051388"/>
                  <a:pt x="41097" y="1068512"/>
                </a:cubicBezTo>
                <a:cubicBezTo>
                  <a:pt x="7647" y="1202309"/>
                  <a:pt x="23669" y="1151614"/>
                  <a:pt x="0" y="1222625"/>
                </a:cubicBezTo>
                <a:cubicBezTo>
                  <a:pt x="11617" y="1280712"/>
                  <a:pt x="10274" y="1256533"/>
                  <a:pt x="0" y="1304818"/>
                </a:cubicBezTo>
                <a:close/>
              </a:path>
            </a:pathLst>
          </a:cu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3A99273-411C-8DC9-29BF-FC16F11D007B}"/>
              </a:ext>
            </a:extLst>
          </p:cNvPr>
          <p:cNvSpPr/>
          <p:nvPr/>
        </p:nvSpPr>
        <p:spPr>
          <a:xfrm>
            <a:off x="7247403" y="433812"/>
            <a:ext cx="4020153" cy="2082297"/>
          </a:xfrm>
          <a:custGeom>
            <a:avLst/>
            <a:gdLst>
              <a:gd name="connsiteX0" fmla="*/ 0 w 4020153"/>
              <a:gd name="connsiteY0" fmla="*/ 1539089 h 2082297"/>
              <a:gd name="connsiteX1" fmla="*/ 0 w 4020153"/>
              <a:gd name="connsiteY1" fmla="*/ 1539089 h 2082297"/>
              <a:gd name="connsiteX2" fmla="*/ 172016 w 4020153"/>
              <a:gd name="connsiteY2" fmla="*/ 1412340 h 2082297"/>
              <a:gd name="connsiteX3" fmla="*/ 371192 w 4020153"/>
              <a:gd name="connsiteY3" fmla="*/ 1249378 h 2082297"/>
              <a:gd name="connsiteX4" fmla="*/ 452673 w 4020153"/>
              <a:gd name="connsiteY4" fmla="*/ 1204110 h 2082297"/>
              <a:gd name="connsiteX5" fmla="*/ 543208 w 4020153"/>
              <a:gd name="connsiteY5" fmla="*/ 1122629 h 2082297"/>
              <a:gd name="connsiteX6" fmla="*/ 697117 w 4020153"/>
              <a:gd name="connsiteY6" fmla="*/ 1059255 h 2082297"/>
              <a:gd name="connsiteX7" fmla="*/ 733331 w 4020153"/>
              <a:gd name="connsiteY7" fmla="*/ 1041148 h 2082297"/>
              <a:gd name="connsiteX8" fmla="*/ 878186 w 4020153"/>
              <a:gd name="connsiteY8" fmla="*/ 977774 h 2082297"/>
              <a:gd name="connsiteX9" fmla="*/ 1050202 w 4020153"/>
              <a:gd name="connsiteY9" fmla="*/ 914400 h 2082297"/>
              <a:gd name="connsiteX10" fmla="*/ 1131683 w 4020153"/>
              <a:gd name="connsiteY10" fmla="*/ 796705 h 2082297"/>
              <a:gd name="connsiteX11" fmla="*/ 1176950 w 4020153"/>
              <a:gd name="connsiteY11" fmla="*/ 733330 h 2082297"/>
              <a:gd name="connsiteX12" fmla="*/ 1204111 w 4020153"/>
              <a:gd name="connsiteY12" fmla="*/ 669956 h 2082297"/>
              <a:gd name="connsiteX13" fmla="*/ 1240325 w 4020153"/>
              <a:gd name="connsiteY13" fmla="*/ 597528 h 2082297"/>
              <a:gd name="connsiteX14" fmla="*/ 1285592 w 4020153"/>
              <a:gd name="connsiteY14" fmla="*/ 497940 h 2082297"/>
              <a:gd name="connsiteX15" fmla="*/ 1376127 w 4020153"/>
              <a:gd name="connsiteY15" fmla="*/ 452673 h 2082297"/>
              <a:gd name="connsiteX16" fmla="*/ 1430447 w 4020153"/>
              <a:gd name="connsiteY16" fmla="*/ 434566 h 2082297"/>
              <a:gd name="connsiteX17" fmla="*/ 1493822 w 4020153"/>
              <a:gd name="connsiteY17" fmla="*/ 416459 h 2082297"/>
              <a:gd name="connsiteX18" fmla="*/ 1520982 w 4020153"/>
              <a:gd name="connsiteY18" fmla="*/ 407406 h 2082297"/>
              <a:gd name="connsiteX19" fmla="*/ 1620570 w 4020153"/>
              <a:gd name="connsiteY19" fmla="*/ 380245 h 2082297"/>
              <a:gd name="connsiteX20" fmla="*/ 1747319 w 4020153"/>
              <a:gd name="connsiteY20" fmla="*/ 334978 h 2082297"/>
              <a:gd name="connsiteX21" fmla="*/ 1828800 w 4020153"/>
              <a:gd name="connsiteY21" fmla="*/ 298764 h 2082297"/>
              <a:gd name="connsiteX22" fmla="*/ 2091350 w 4020153"/>
              <a:gd name="connsiteY22" fmla="*/ 208229 h 2082297"/>
              <a:gd name="connsiteX23" fmla="*/ 2236206 w 4020153"/>
              <a:gd name="connsiteY23" fmla="*/ 108641 h 2082297"/>
              <a:gd name="connsiteX24" fmla="*/ 2381061 w 4020153"/>
              <a:gd name="connsiteY24" fmla="*/ 72427 h 2082297"/>
              <a:gd name="connsiteX25" fmla="*/ 2507810 w 4020153"/>
              <a:gd name="connsiteY25" fmla="*/ 54320 h 2082297"/>
              <a:gd name="connsiteX26" fmla="*/ 2725093 w 4020153"/>
              <a:gd name="connsiteY26" fmla="*/ 0 h 2082297"/>
              <a:gd name="connsiteX27" fmla="*/ 2897109 w 4020153"/>
              <a:gd name="connsiteY27" fmla="*/ 90534 h 2082297"/>
              <a:gd name="connsiteX28" fmla="*/ 2996697 w 4020153"/>
              <a:gd name="connsiteY28" fmla="*/ 108641 h 2082297"/>
              <a:gd name="connsiteX29" fmla="*/ 3069125 w 4020153"/>
              <a:gd name="connsiteY29" fmla="*/ 126748 h 2082297"/>
              <a:gd name="connsiteX30" fmla="*/ 3195873 w 4020153"/>
              <a:gd name="connsiteY30" fmla="*/ 217283 h 2082297"/>
              <a:gd name="connsiteX31" fmla="*/ 3277354 w 4020153"/>
              <a:gd name="connsiteY31" fmla="*/ 353085 h 2082297"/>
              <a:gd name="connsiteX32" fmla="*/ 3331675 w 4020153"/>
              <a:gd name="connsiteY32" fmla="*/ 371192 h 2082297"/>
              <a:gd name="connsiteX33" fmla="*/ 3458424 w 4020153"/>
              <a:gd name="connsiteY33" fmla="*/ 407406 h 2082297"/>
              <a:gd name="connsiteX34" fmla="*/ 3576119 w 4020153"/>
              <a:gd name="connsiteY34" fmla="*/ 425512 h 2082297"/>
              <a:gd name="connsiteX35" fmla="*/ 3612333 w 4020153"/>
              <a:gd name="connsiteY35" fmla="*/ 434566 h 2082297"/>
              <a:gd name="connsiteX36" fmla="*/ 3730028 w 4020153"/>
              <a:gd name="connsiteY36" fmla="*/ 497940 h 2082297"/>
              <a:gd name="connsiteX37" fmla="*/ 3838669 w 4020153"/>
              <a:gd name="connsiteY37" fmla="*/ 516047 h 2082297"/>
              <a:gd name="connsiteX38" fmla="*/ 3874883 w 4020153"/>
              <a:gd name="connsiteY38" fmla="*/ 814811 h 2082297"/>
              <a:gd name="connsiteX39" fmla="*/ 3911097 w 4020153"/>
              <a:gd name="connsiteY39" fmla="*/ 851025 h 2082297"/>
              <a:gd name="connsiteX40" fmla="*/ 4001632 w 4020153"/>
              <a:gd name="connsiteY40" fmla="*/ 941560 h 2082297"/>
              <a:gd name="connsiteX41" fmla="*/ 4019739 w 4020153"/>
              <a:gd name="connsiteY41" fmla="*/ 1032095 h 2082297"/>
              <a:gd name="connsiteX42" fmla="*/ 4010685 w 4020153"/>
              <a:gd name="connsiteY42" fmla="*/ 1195057 h 2082297"/>
              <a:gd name="connsiteX43" fmla="*/ 3992578 w 4020153"/>
              <a:gd name="connsiteY43" fmla="*/ 1285592 h 2082297"/>
              <a:gd name="connsiteX44" fmla="*/ 3974471 w 4020153"/>
              <a:gd name="connsiteY44" fmla="*/ 1412340 h 2082297"/>
              <a:gd name="connsiteX45" fmla="*/ 3947311 w 4020153"/>
              <a:gd name="connsiteY45" fmla="*/ 1593409 h 2082297"/>
              <a:gd name="connsiteX46" fmla="*/ 3911097 w 4020153"/>
              <a:gd name="connsiteY46" fmla="*/ 1702051 h 2082297"/>
              <a:gd name="connsiteX47" fmla="*/ 3874883 w 4020153"/>
              <a:gd name="connsiteY47" fmla="*/ 1747318 h 2082297"/>
              <a:gd name="connsiteX48" fmla="*/ 3847723 w 4020153"/>
              <a:gd name="connsiteY48" fmla="*/ 1819746 h 2082297"/>
              <a:gd name="connsiteX49" fmla="*/ 3775295 w 4020153"/>
              <a:gd name="connsiteY49" fmla="*/ 1919334 h 2082297"/>
              <a:gd name="connsiteX50" fmla="*/ 3757188 w 4020153"/>
              <a:gd name="connsiteY50" fmla="*/ 1946495 h 2082297"/>
              <a:gd name="connsiteX51" fmla="*/ 3720974 w 4020153"/>
              <a:gd name="connsiteY51" fmla="*/ 1964602 h 2082297"/>
              <a:gd name="connsiteX52" fmla="*/ 3657600 w 4020153"/>
              <a:gd name="connsiteY52" fmla="*/ 1991762 h 2082297"/>
              <a:gd name="connsiteX53" fmla="*/ 3548958 w 4020153"/>
              <a:gd name="connsiteY53" fmla="*/ 2009869 h 2082297"/>
              <a:gd name="connsiteX54" fmla="*/ 3503691 w 4020153"/>
              <a:gd name="connsiteY54" fmla="*/ 2027976 h 2082297"/>
              <a:gd name="connsiteX55" fmla="*/ 3431263 w 4020153"/>
              <a:gd name="connsiteY55" fmla="*/ 2037029 h 2082297"/>
              <a:gd name="connsiteX56" fmla="*/ 3385996 w 4020153"/>
              <a:gd name="connsiteY56" fmla="*/ 2064190 h 2082297"/>
              <a:gd name="connsiteX57" fmla="*/ 3304515 w 4020153"/>
              <a:gd name="connsiteY57" fmla="*/ 2082297 h 2082297"/>
              <a:gd name="connsiteX58" fmla="*/ 3032911 w 4020153"/>
              <a:gd name="connsiteY58" fmla="*/ 2073243 h 2082297"/>
              <a:gd name="connsiteX59" fmla="*/ 2915216 w 4020153"/>
              <a:gd name="connsiteY59" fmla="*/ 2009869 h 2082297"/>
              <a:gd name="connsiteX60" fmla="*/ 2824681 w 4020153"/>
              <a:gd name="connsiteY60" fmla="*/ 1991762 h 2082297"/>
              <a:gd name="connsiteX61" fmla="*/ 2534970 w 4020153"/>
              <a:gd name="connsiteY61" fmla="*/ 1964602 h 2082297"/>
              <a:gd name="connsiteX62" fmla="*/ 2344847 w 4020153"/>
              <a:gd name="connsiteY62" fmla="*/ 1973655 h 2082297"/>
              <a:gd name="connsiteX63" fmla="*/ 2272420 w 4020153"/>
              <a:gd name="connsiteY63" fmla="*/ 1946495 h 2082297"/>
              <a:gd name="connsiteX64" fmla="*/ 2181885 w 4020153"/>
              <a:gd name="connsiteY64" fmla="*/ 1919334 h 2082297"/>
              <a:gd name="connsiteX65" fmla="*/ 2118511 w 4020153"/>
              <a:gd name="connsiteY65" fmla="*/ 1892174 h 2082297"/>
              <a:gd name="connsiteX66" fmla="*/ 1991762 w 4020153"/>
              <a:gd name="connsiteY66" fmla="*/ 1865013 h 2082297"/>
              <a:gd name="connsiteX67" fmla="*/ 1828800 w 4020153"/>
              <a:gd name="connsiteY67" fmla="*/ 1919334 h 2082297"/>
              <a:gd name="connsiteX68" fmla="*/ 1729212 w 4020153"/>
              <a:gd name="connsiteY68" fmla="*/ 1955548 h 2082297"/>
              <a:gd name="connsiteX69" fmla="*/ 1647731 w 4020153"/>
              <a:gd name="connsiteY69" fmla="*/ 1973655 h 2082297"/>
              <a:gd name="connsiteX70" fmla="*/ 986828 w 4020153"/>
              <a:gd name="connsiteY70" fmla="*/ 1910281 h 2082297"/>
              <a:gd name="connsiteX71" fmla="*/ 742384 w 4020153"/>
              <a:gd name="connsiteY71" fmla="*/ 1855960 h 2082297"/>
              <a:gd name="connsiteX72" fmla="*/ 606582 w 4020153"/>
              <a:gd name="connsiteY72" fmla="*/ 1810693 h 2082297"/>
              <a:gd name="connsiteX73" fmla="*/ 579422 w 4020153"/>
              <a:gd name="connsiteY73" fmla="*/ 1792586 h 2082297"/>
              <a:gd name="connsiteX74" fmla="*/ 488887 w 4020153"/>
              <a:gd name="connsiteY74" fmla="*/ 1738265 h 2082297"/>
              <a:gd name="connsiteX75" fmla="*/ 407406 w 4020153"/>
              <a:gd name="connsiteY75" fmla="*/ 1683944 h 2082297"/>
              <a:gd name="connsiteX76" fmla="*/ 280657 w 4020153"/>
              <a:gd name="connsiteY76" fmla="*/ 1638677 h 2082297"/>
              <a:gd name="connsiteX77" fmla="*/ 217283 w 4020153"/>
              <a:gd name="connsiteY77" fmla="*/ 1629623 h 2082297"/>
              <a:gd name="connsiteX78" fmla="*/ 108642 w 4020153"/>
              <a:gd name="connsiteY78" fmla="*/ 1602463 h 2082297"/>
              <a:gd name="connsiteX79" fmla="*/ 81481 w 4020153"/>
              <a:gd name="connsiteY79" fmla="*/ 1593409 h 2082297"/>
              <a:gd name="connsiteX80" fmla="*/ 45267 w 4020153"/>
              <a:gd name="connsiteY80" fmla="*/ 1584356 h 2082297"/>
              <a:gd name="connsiteX81" fmla="*/ 0 w 4020153"/>
              <a:gd name="connsiteY81" fmla="*/ 1539089 h 20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020153" h="2082297">
                <a:moveTo>
                  <a:pt x="0" y="1539089"/>
                </a:moveTo>
                <a:lnTo>
                  <a:pt x="0" y="1539089"/>
                </a:lnTo>
                <a:cubicBezTo>
                  <a:pt x="57339" y="1496839"/>
                  <a:pt x="116071" y="1456418"/>
                  <a:pt x="172016" y="1412340"/>
                </a:cubicBezTo>
                <a:cubicBezTo>
                  <a:pt x="237663" y="1360618"/>
                  <a:pt x="299811" y="1295566"/>
                  <a:pt x="371192" y="1249378"/>
                </a:cubicBezTo>
                <a:cubicBezTo>
                  <a:pt x="397278" y="1232499"/>
                  <a:pt x="427660" y="1222541"/>
                  <a:pt x="452673" y="1204110"/>
                </a:cubicBezTo>
                <a:cubicBezTo>
                  <a:pt x="485359" y="1180026"/>
                  <a:pt x="510522" y="1146713"/>
                  <a:pt x="543208" y="1122629"/>
                </a:cubicBezTo>
                <a:cubicBezTo>
                  <a:pt x="626510" y="1061249"/>
                  <a:pt x="610512" y="1088123"/>
                  <a:pt x="697117" y="1059255"/>
                </a:cubicBezTo>
                <a:cubicBezTo>
                  <a:pt x="709921" y="1054987"/>
                  <a:pt x="721024" y="1046686"/>
                  <a:pt x="733331" y="1041148"/>
                </a:cubicBezTo>
                <a:cubicBezTo>
                  <a:pt x="781393" y="1019520"/>
                  <a:pt x="827510" y="992253"/>
                  <a:pt x="878186" y="977774"/>
                </a:cubicBezTo>
                <a:cubicBezTo>
                  <a:pt x="979282" y="948889"/>
                  <a:pt x="921280" y="968117"/>
                  <a:pt x="1050202" y="914400"/>
                </a:cubicBezTo>
                <a:lnTo>
                  <a:pt x="1131683" y="796705"/>
                </a:lnTo>
                <a:cubicBezTo>
                  <a:pt x="1146570" y="775437"/>
                  <a:pt x="1166723" y="757191"/>
                  <a:pt x="1176950" y="733330"/>
                </a:cubicBezTo>
                <a:cubicBezTo>
                  <a:pt x="1186004" y="712205"/>
                  <a:pt x="1194392" y="690783"/>
                  <a:pt x="1204111" y="669956"/>
                </a:cubicBezTo>
                <a:cubicBezTo>
                  <a:pt x="1215526" y="645496"/>
                  <a:pt x="1230847" y="622802"/>
                  <a:pt x="1240325" y="597528"/>
                </a:cubicBezTo>
                <a:cubicBezTo>
                  <a:pt x="1269056" y="520914"/>
                  <a:pt x="1236968" y="538462"/>
                  <a:pt x="1285592" y="497940"/>
                </a:cubicBezTo>
                <a:cubicBezTo>
                  <a:pt x="1311282" y="476531"/>
                  <a:pt x="1346249" y="464164"/>
                  <a:pt x="1376127" y="452673"/>
                </a:cubicBezTo>
                <a:cubicBezTo>
                  <a:pt x="1393941" y="445822"/>
                  <a:pt x="1412205" y="440179"/>
                  <a:pt x="1430447" y="434566"/>
                </a:cubicBezTo>
                <a:cubicBezTo>
                  <a:pt x="1451446" y="428105"/>
                  <a:pt x="1472778" y="422772"/>
                  <a:pt x="1493822" y="416459"/>
                </a:cubicBezTo>
                <a:cubicBezTo>
                  <a:pt x="1502963" y="413717"/>
                  <a:pt x="1511806" y="410028"/>
                  <a:pt x="1520982" y="407406"/>
                </a:cubicBezTo>
                <a:cubicBezTo>
                  <a:pt x="1578977" y="390836"/>
                  <a:pt x="1544407" y="405633"/>
                  <a:pt x="1620570" y="380245"/>
                </a:cubicBezTo>
                <a:cubicBezTo>
                  <a:pt x="1663131" y="366058"/>
                  <a:pt x="1705540" y="351326"/>
                  <a:pt x="1747319" y="334978"/>
                </a:cubicBezTo>
                <a:cubicBezTo>
                  <a:pt x="1774997" y="324147"/>
                  <a:pt x="1800702" y="308453"/>
                  <a:pt x="1828800" y="298764"/>
                </a:cubicBezTo>
                <a:cubicBezTo>
                  <a:pt x="1895420" y="275791"/>
                  <a:pt x="2019697" y="251221"/>
                  <a:pt x="2091350" y="208229"/>
                </a:cubicBezTo>
                <a:cubicBezTo>
                  <a:pt x="2141595" y="178082"/>
                  <a:pt x="2178748" y="120132"/>
                  <a:pt x="2236206" y="108641"/>
                </a:cubicBezTo>
                <a:cubicBezTo>
                  <a:pt x="2369484" y="81987"/>
                  <a:pt x="2145273" y="127907"/>
                  <a:pt x="2381061" y="72427"/>
                </a:cubicBezTo>
                <a:cubicBezTo>
                  <a:pt x="2441394" y="58231"/>
                  <a:pt x="2441009" y="67166"/>
                  <a:pt x="2507810" y="54320"/>
                </a:cubicBezTo>
                <a:cubicBezTo>
                  <a:pt x="2650889" y="26805"/>
                  <a:pt x="2631193" y="31300"/>
                  <a:pt x="2725093" y="0"/>
                </a:cubicBezTo>
                <a:cubicBezTo>
                  <a:pt x="2803736" y="47185"/>
                  <a:pt x="2815036" y="58967"/>
                  <a:pt x="2897109" y="90534"/>
                </a:cubicBezTo>
                <a:cubicBezTo>
                  <a:pt x="2926190" y="101719"/>
                  <a:pt x="2968742" y="103050"/>
                  <a:pt x="2996697" y="108641"/>
                </a:cubicBezTo>
                <a:cubicBezTo>
                  <a:pt x="3021099" y="113521"/>
                  <a:pt x="3044982" y="120712"/>
                  <a:pt x="3069125" y="126748"/>
                </a:cubicBezTo>
                <a:cubicBezTo>
                  <a:pt x="3101614" y="147054"/>
                  <a:pt x="3169293" y="184797"/>
                  <a:pt x="3195873" y="217283"/>
                </a:cubicBezTo>
                <a:cubicBezTo>
                  <a:pt x="3266313" y="303377"/>
                  <a:pt x="3165559" y="250606"/>
                  <a:pt x="3277354" y="353085"/>
                </a:cubicBezTo>
                <a:cubicBezTo>
                  <a:pt x="3291424" y="365982"/>
                  <a:pt x="3313393" y="365708"/>
                  <a:pt x="3331675" y="371192"/>
                </a:cubicBezTo>
                <a:cubicBezTo>
                  <a:pt x="3373762" y="383818"/>
                  <a:pt x="3415530" y="397874"/>
                  <a:pt x="3458424" y="407406"/>
                </a:cubicBezTo>
                <a:cubicBezTo>
                  <a:pt x="3497172" y="416017"/>
                  <a:pt x="3537030" y="418614"/>
                  <a:pt x="3576119" y="425512"/>
                </a:cubicBezTo>
                <a:cubicBezTo>
                  <a:pt x="3588373" y="427674"/>
                  <a:pt x="3600262" y="431548"/>
                  <a:pt x="3612333" y="434566"/>
                </a:cubicBezTo>
                <a:cubicBezTo>
                  <a:pt x="3642427" y="452622"/>
                  <a:pt x="3700640" y="489123"/>
                  <a:pt x="3730028" y="497940"/>
                </a:cubicBezTo>
                <a:cubicBezTo>
                  <a:pt x="3765193" y="508490"/>
                  <a:pt x="3802455" y="510011"/>
                  <a:pt x="3838669" y="516047"/>
                </a:cubicBezTo>
                <a:cubicBezTo>
                  <a:pt x="3850740" y="615635"/>
                  <a:pt x="3853683" y="716760"/>
                  <a:pt x="3874883" y="814811"/>
                </a:cubicBezTo>
                <a:cubicBezTo>
                  <a:pt x="3878491" y="831497"/>
                  <a:pt x="3898408" y="839605"/>
                  <a:pt x="3911097" y="851025"/>
                </a:cubicBezTo>
                <a:cubicBezTo>
                  <a:pt x="3993437" y="925131"/>
                  <a:pt x="3939893" y="864387"/>
                  <a:pt x="4001632" y="941560"/>
                </a:cubicBezTo>
                <a:cubicBezTo>
                  <a:pt x="4007668" y="971738"/>
                  <a:pt x="4018641" y="1001339"/>
                  <a:pt x="4019739" y="1032095"/>
                </a:cubicBezTo>
                <a:cubicBezTo>
                  <a:pt x="4021681" y="1086465"/>
                  <a:pt x="4016481" y="1140962"/>
                  <a:pt x="4010685" y="1195057"/>
                </a:cubicBezTo>
                <a:cubicBezTo>
                  <a:pt x="4007406" y="1225658"/>
                  <a:pt x="3997638" y="1255235"/>
                  <a:pt x="3992578" y="1285592"/>
                </a:cubicBezTo>
                <a:cubicBezTo>
                  <a:pt x="3985562" y="1327690"/>
                  <a:pt x="3979363" y="1369943"/>
                  <a:pt x="3974471" y="1412340"/>
                </a:cubicBezTo>
                <a:cubicBezTo>
                  <a:pt x="3951774" y="1609053"/>
                  <a:pt x="3982160" y="1442399"/>
                  <a:pt x="3947311" y="1593409"/>
                </a:cubicBezTo>
                <a:cubicBezTo>
                  <a:pt x="3935556" y="1644346"/>
                  <a:pt x="3941621" y="1649725"/>
                  <a:pt x="3911097" y="1702051"/>
                </a:cubicBezTo>
                <a:cubicBezTo>
                  <a:pt x="3901360" y="1718742"/>
                  <a:pt x="3886954" y="1732229"/>
                  <a:pt x="3874883" y="1747318"/>
                </a:cubicBezTo>
                <a:cubicBezTo>
                  <a:pt x="3865830" y="1771461"/>
                  <a:pt x="3860642" y="1797432"/>
                  <a:pt x="3847723" y="1819746"/>
                </a:cubicBezTo>
                <a:cubicBezTo>
                  <a:pt x="3827157" y="1855269"/>
                  <a:pt x="3798063" y="1885181"/>
                  <a:pt x="3775295" y="1919334"/>
                </a:cubicBezTo>
                <a:cubicBezTo>
                  <a:pt x="3769259" y="1928388"/>
                  <a:pt x="3765547" y="1939529"/>
                  <a:pt x="3757188" y="1946495"/>
                </a:cubicBezTo>
                <a:cubicBezTo>
                  <a:pt x="3746820" y="1955135"/>
                  <a:pt x="3733260" y="1959017"/>
                  <a:pt x="3720974" y="1964602"/>
                </a:cubicBezTo>
                <a:cubicBezTo>
                  <a:pt x="3700051" y="1974112"/>
                  <a:pt x="3679826" y="1985913"/>
                  <a:pt x="3657600" y="1991762"/>
                </a:cubicBezTo>
                <a:cubicBezTo>
                  <a:pt x="3622095" y="2001105"/>
                  <a:pt x="3585172" y="2003833"/>
                  <a:pt x="3548958" y="2009869"/>
                </a:cubicBezTo>
                <a:cubicBezTo>
                  <a:pt x="3533869" y="2015905"/>
                  <a:pt x="3519526" y="2024322"/>
                  <a:pt x="3503691" y="2027976"/>
                </a:cubicBezTo>
                <a:cubicBezTo>
                  <a:pt x="3479984" y="2033447"/>
                  <a:pt x="3454518" y="2029874"/>
                  <a:pt x="3431263" y="2037029"/>
                </a:cubicBezTo>
                <a:cubicBezTo>
                  <a:pt x="3414444" y="2042204"/>
                  <a:pt x="3401735" y="2056320"/>
                  <a:pt x="3385996" y="2064190"/>
                </a:cubicBezTo>
                <a:cubicBezTo>
                  <a:pt x="3363711" y="2075333"/>
                  <a:pt x="3325372" y="2078821"/>
                  <a:pt x="3304515" y="2082297"/>
                </a:cubicBezTo>
                <a:lnTo>
                  <a:pt x="3032911" y="2073243"/>
                </a:lnTo>
                <a:cubicBezTo>
                  <a:pt x="2989105" y="2065093"/>
                  <a:pt x="2956710" y="2026106"/>
                  <a:pt x="2915216" y="2009869"/>
                </a:cubicBezTo>
                <a:cubicBezTo>
                  <a:pt x="2886556" y="1998654"/>
                  <a:pt x="2855038" y="1996821"/>
                  <a:pt x="2824681" y="1991762"/>
                </a:cubicBezTo>
                <a:cubicBezTo>
                  <a:pt x="2752418" y="1979718"/>
                  <a:pt x="2560582" y="1966736"/>
                  <a:pt x="2534970" y="1964602"/>
                </a:cubicBezTo>
                <a:cubicBezTo>
                  <a:pt x="2471596" y="1967620"/>
                  <a:pt x="2408143" y="1978020"/>
                  <a:pt x="2344847" y="1973655"/>
                </a:cubicBezTo>
                <a:cubicBezTo>
                  <a:pt x="2319124" y="1971881"/>
                  <a:pt x="2296881" y="1954649"/>
                  <a:pt x="2272420" y="1946495"/>
                </a:cubicBezTo>
                <a:cubicBezTo>
                  <a:pt x="2242530" y="1936532"/>
                  <a:pt x="2211596" y="1929820"/>
                  <a:pt x="2181885" y="1919334"/>
                </a:cubicBezTo>
                <a:cubicBezTo>
                  <a:pt x="2160212" y="1911685"/>
                  <a:pt x="2140155" y="1899904"/>
                  <a:pt x="2118511" y="1892174"/>
                </a:cubicBezTo>
                <a:cubicBezTo>
                  <a:pt x="2062582" y="1872200"/>
                  <a:pt x="2049725" y="1873294"/>
                  <a:pt x="1991762" y="1865013"/>
                </a:cubicBezTo>
                <a:lnTo>
                  <a:pt x="1828800" y="1919334"/>
                </a:lnTo>
                <a:cubicBezTo>
                  <a:pt x="1795407" y="1930849"/>
                  <a:pt x="1763694" y="1947885"/>
                  <a:pt x="1729212" y="1955548"/>
                </a:cubicBezTo>
                <a:lnTo>
                  <a:pt x="1647731" y="1973655"/>
                </a:lnTo>
                <a:cubicBezTo>
                  <a:pt x="1352935" y="1955968"/>
                  <a:pt x="1237627" y="1966014"/>
                  <a:pt x="986828" y="1910281"/>
                </a:cubicBezTo>
                <a:cubicBezTo>
                  <a:pt x="905347" y="1892174"/>
                  <a:pt x="821570" y="1882355"/>
                  <a:pt x="742384" y="1855960"/>
                </a:cubicBezTo>
                <a:lnTo>
                  <a:pt x="606582" y="1810693"/>
                </a:lnTo>
                <a:cubicBezTo>
                  <a:pt x="597529" y="1804657"/>
                  <a:pt x="588689" y="1798289"/>
                  <a:pt x="579422" y="1792586"/>
                </a:cubicBezTo>
                <a:cubicBezTo>
                  <a:pt x="549449" y="1774141"/>
                  <a:pt x="518491" y="1757296"/>
                  <a:pt x="488887" y="1738265"/>
                </a:cubicBezTo>
                <a:cubicBezTo>
                  <a:pt x="446999" y="1711337"/>
                  <a:pt x="455812" y="1706285"/>
                  <a:pt x="407406" y="1683944"/>
                </a:cubicBezTo>
                <a:cubicBezTo>
                  <a:pt x="398273" y="1679729"/>
                  <a:pt x="299357" y="1642993"/>
                  <a:pt x="280657" y="1638677"/>
                </a:cubicBezTo>
                <a:cubicBezTo>
                  <a:pt x="259864" y="1633879"/>
                  <a:pt x="238408" y="1632641"/>
                  <a:pt x="217283" y="1629623"/>
                </a:cubicBezTo>
                <a:cubicBezTo>
                  <a:pt x="153344" y="1608311"/>
                  <a:pt x="229714" y="1632732"/>
                  <a:pt x="108642" y="1602463"/>
                </a:cubicBezTo>
                <a:cubicBezTo>
                  <a:pt x="99384" y="1600148"/>
                  <a:pt x="90657" y="1596031"/>
                  <a:pt x="81481" y="1593409"/>
                </a:cubicBezTo>
                <a:cubicBezTo>
                  <a:pt x="69517" y="1589991"/>
                  <a:pt x="56704" y="1589257"/>
                  <a:pt x="45267" y="1584356"/>
                </a:cubicBezTo>
                <a:cubicBezTo>
                  <a:pt x="35266" y="1580070"/>
                  <a:pt x="7544" y="1546633"/>
                  <a:pt x="0" y="1539089"/>
                </a:cubicBezTo>
                <a:close/>
              </a:path>
            </a:pathLst>
          </a:custGeom>
          <a:solidFill>
            <a:srgbClr val="2525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8459D1C-4DA6-B598-66E7-2776C5CCFAD4}"/>
              </a:ext>
            </a:extLst>
          </p:cNvPr>
          <p:cNvCxnSpPr/>
          <p:nvPr/>
        </p:nvCxnSpPr>
        <p:spPr>
          <a:xfrm>
            <a:off x="0" y="2917491"/>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10C31D9-6A64-98D5-4A52-C58E1599550A}"/>
              </a:ext>
            </a:extLst>
          </p:cNvPr>
          <p:cNvSpPr txBox="1"/>
          <p:nvPr/>
        </p:nvSpPr>
        <p:spPr>
          <a:xfrm>
            <a:off x="2612863" y="139744"/>
            <a:ext cx="2804180" cy="338554"/>
          </a:xfrm>
          <a:prstGeom prst="rect">
            <a:avLst/>
          </a:prstGeom>
          <a:noFill/>
        </p:spPr>
        <p:txBody>
          <a:bodyPr wrap="square" rtlCol="0">
            <a:spAutoFit/>
          </a:bodyPr>
          <a:lstStyle/>
          <a:p>
            <a:r>
              <a:rPr lang="en-US" sz="1600" dirty="0">
                <a:ln>
                  <a:solidFill>
                    <a:sysClr val="windowText" lastClr="000000"/>
                  </a:solidFill>
                </a:ln>
                <a:solidFill>
                  <a:sysClr val="windowText" lastClr="000000"/>
                </a:solidFill>
              </a:rPr>
              <a:t>Historical fires</a:t>
            </a:r>
          </a:p>
        </p:txBody>
      </p:sp>
      <p:sp>
        <p:nvSpPr>
          <p:cNvPr id="17" name="TextBox 16">
            <a:extLst>
              <a:ext uri="{FF2B5EF4-FFF2-40B4-BE49-F238E27FC236}">
                <a16:creationId xmlns:a16="http://schemas.microsoft.com/office/drawing/2014/main" id="{6570FE2F-9C47-DD3F-6450-0071945B80F4}"/>
              </a:ext>
            </a:extLst>
          </p:cNvPr>
          <p:cNvSpPr txBox="1"/>
          <p:nvPr/>
        </p:nvSpPr>
        <p:spPr>
          <a:xfrm>
            <a:off x="7959864" y="100371"/>
            <a:ext cx="2359272" cy="338554"/>
          </a:xfrm>
          <a:prstGeom prst="rect">
            <a:avLst/>
          </a:prstGeom>
          <a:noFill/>
        </p:spPr>
        <p:txBody>
          <a:bodyPr wrap="square" rtlCol="0">
            <a:spAutoFit/>
          </a:bodyPr>
          <a:lstStyle/>
          <a:p>
            <a:r>
              <a:rPr lang="en-US" sz="1600" dirty="0">
                <a:ln>
                  <a:solidFill>
                    <a:sysClr val="windowText" lastClr="000000"/>
                  </a:solidFill>
                </a:ln>
                <a:solidFill>
                  <a:sysClr val="windowText" lastClr="000000"/>
                </a:solidFill>
              </a:rPr>
              <a:t>Contemporary fires</a:t>
            </a:r>
          </a:p>
        </p:txBody>
      </p:sp>
      <p:cxnSp>
        <p:nvCxnSpPr>
          <p:cNvPr id="19" name="Straight Arrow Connector 18">
            <a:extLst>
              <a:ext uri="{FF2B5EF4-FFF2-40B4-BE49-F238E27FC236}">
                <a16:creationId xmlns:a16="http://schemas.microsoft.com/office/drawing/2014/main" id="{091CA394-54DF-2596-DD37-F8BB187AB390}"/>
              </a:ext>
            </a:extLst>
          </p:cNvPr>
          <p:cNvCxnSpPr/>
          <p:nvPr/>
        </p:nvCxnSpPr>
        <p:spPr>
          <a:xfrm>
            <a:off x="5739897" y="1638677"/>
            <a:ext cx="150750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1" name="Freeform: Shape 20">
            <a:extLst>
              <a:ext uri="{FF2B5EF4-FFF2-40B4-BE49-F238E27FC236}">
                <a16:creationId xmlns:a16="http://schemas.microsoft.com/office/drawing/2014/main" id="{49F498A4-9D4F-4D11-913D-853D8DF2CF5C}"/>
              </a:ext>
            </a:extLst>
          </p:cNvPr>
          <p:cNvSpPr/>
          <p:nvPr/>
        </p:nvSpPr>
        <p:spPr>
          <a:xfrm>
            <a:off x="7767873" y="506994"/>
            <a:ext cx="3503710" cy="1982709"/>
          </a:xfrm>
          <a:custGeom>
            <a:avLst/>
            <a:gdLst>
              <a:gd name="connsiteX0" fmla="*/ 54321 w 3503710"/>
              <a:gd name="connsiteY0" fmla="*/ 1367073 h 1982709"/>
              <a:gd name="connsiteX1" fmla="*/ 54321 w 3503710"/>
              <a:gd name="connsiteY1" fmla="*/ 1367073 h 1982709"/>
              <a:gd name="connsiteX2" fmla="*/ 190123 w 3503710"/>
              <a:gd name="connsiteY2" fmla="*/ 1403287 h 1982709"/>
              <a:gd name="connsiteX3" fmla="*/ 316872 w 3503710"/>
              <a:gd name="connsiteY3" fmla="*/ 1439501 h 1982709"/>
              <a:gd name="connsiteX4" fmla="*/ 452674 w 3503710"/>
              <a:gd name="connsiteY4" fmla="*/ 1466661 h 1982709"/>
              <a:gd name="connsiteX5" fmla="*/ 543208 w 3503710"/>
              <a:gd name="connsiteY5" fmla="*/ 1539089 h 1982709"/>
              <a:gd name="connsiteX6" fmla="*/ 588476 w 3503710"/>
              <a:gd name="connsiteY6" fmla="*/ 1557196 h 1982709"/>
              <a:gd name="connsiteX7" fmla="*/ 706171 w 3503710"/>
              <a:gd name="connsiteY7" fmla="*/ 1593410 h 1982709"/>
              <a:gd name="connsiteX8" fmla="*/ 769545 w 3503710"/>
              <a:gd name="connsiteY8" fmla="*/ 1602463 h 1982709"/>
              <a:gd name="connsiteX9" fmla="*/ 950614 w 3503710"/>
              <a:gd name="connsiteY9" fmla="*/ 1602463 h 1982709"/>
              <a:gd name="connsiteX10" fmla="*/ 1167897 w 3503710"/>
              <a:gd name="connsiteY10" fmla="*/ 1647731 h 1982709"/>
              <a:gd name="connsiteX11" fmla="*/ 1439501 w 3503710"/>
              <a:gd name="connsiteY11" fmla="*/ 1665838 h 1982709"/>
              <a:gd name="connsiteX12" fmla="*/ 1475715 w 3503710"/>
              <a:gd name="connsiteY12" fmla="*/ 1683945 h 1982709"/>
              <a:gd name="connsiteX13" fmla="*/ 1575303 w 3503710"/>
              <a:gd name="connsiteY13" fmla="*/ 1747319 h 1982709"/>
              <a:gd name="connsiteX14" fmla="*/ 1720159 w 3503710"/>
              <a:gd name="connsiteY14" fmla="*/ 1765426 h 1982709"/>
              <a:gd name="connsiteX15" fmla="*/ 1756373 w 3503710"/>
              <a:gd name="connsiteY15" fmla="*/ 1774479 h 1982709"/>
              <a:gd name="connsiteX16" fmla="*/ 1901228 w 3503710"/>
              <a:gd name="connsiteY16" fmla="*/ 1801640 h 1982709"/>
              <a:gd name="connsiteX17" fmla="*/ 1991763 w 3503710"/>
              <a:gd name="connsiteY17" fmla="*/ 1828800 h 1982709"/>
              <a:gd name="connsiteX18" fmla="*/ 2018923 w 3503710"/>
              <a:gd name="connsiteY18" fmla="*/ 1837854 h 1982709"/>
              <a:gd name="connsiteX19" fmla="*/ 2109458 w 3503710"/>
              <a:gd name="connsiteY19" fmla="*/ 1874067 h 1982709"/>
              <a:gd name="connsiteX20" fmla="*/ 2245260 w 3503710"/>
              <a:gd name="connsiteY20" fmla="*/ 1892174 h 1982709"/>
              <a:gd name="connsiteX21" fmla="*/ 2462543 w 3503710"/>
              <a:gd name="connsiteY21" fmla="*/ 1910281 h 1982709"/>
              <a:gd name="connsiteX22" fmla="*/ 2562131 w 3503710"/>
              <a:gd name="connsiteY22" fmla="*/ 1928388 h 1982709"/>
              <a:gd name="connsiteX23" fmla="*/ 2770361 w 3503710"/>
              <a:gd name="connsiteY23" fmla="*/ 1973656 h 1982709"/>
              <a:gd name="connsiteX24" fmla="*/ 2842788 w 3503710"/>
              <a:gd name="connsiteY24" fmla="*/ 1982709 h 1982709"/>
              <a:gd name="connsiteX25" fmla="*/ 2987644 w 3503710"/>
              <a:gd name="connsiteY25" fmla="*/ 1955549 h 1982709"/>
              <a:gd name="connsiteX26" fmla="*/ 3096285 w 3503710"/>
              <a:gd name="connsiteY26" fmla="*/ 1901228 h 1982709"/>
              <a:gd name="connsiteX27" fmla="*/ 3204927 w 3503710"/>
              <a:gd name="connsiteY27" fmla="*/ 1837854 h 1982709"/>
              <a:gd name="connsiteX28" fmla="*/ 3340729 w 3503710"/>
              <a:gd name="connsiteY28" fmla="*/ 1774479 h 1982709"/>
              <a:gd name="connsiteX29" fmla="*/ 3376943 w 3503710"/>
              <a:gd name="connsiteY29" fmla="*/ 1738265 h 1982709"/>
              <a:gd name="connsiteX30" fmla="*/ 3385996 w 3503710"/>
              <a:gd name="connsiteY30" fmla="*/ 1711105 h 1982709"/>
              <a:gd name="connsiteX31" fmla="*/ 3404103 w 3503710"/>
              <a:gd name="connsiteY31" fmla="*/ 1683945 h 1982709"/>
              <a:gd name="connsiteX32" fmla="*/ 3413157 w 3503710"/>
              <a:gd name="connsiteY32" fmla="*/ 1647731 h 1982709"/>
              <a:gd name="connsiteX33" fmla="*/ 3422210 w 3503710"/>
              <a:gd name="connsiteY33" fmla="*/ 1466661 h 1982709"/>
              <a:gd name="connsiteX34" fmla="*/ 3467477 w 3503710"/>
              <a:gd name="connsiteY34" fmla="*/ 1303699 h 1982709"/>
              <a:gd name="connsiteX35" fmla="*/ 3494638 w 3503710"/>
              <a:gd name="connsiteY35" fmla="*/ 1249378 h 1982709"/>
              <a:gd name="connsiteX36" fmla="*/ 3503691 w 3503710"/>
              <a:gd name="connsiteY36" fmla="*/ 1204111 h 1982709"/>
              <a:gd name="connsiteX37" fmla="*/ 3485584 w 3503710"/>
              <a:gd name="connsiteY37" fmla="*/ 914400 h 1982709"/>
              <a:gd name="connsiteX38" fmla="*/ 3431264 w 3503710"/>
              <a:gd name="connsiteY38" fmla="*/ 851026 h 1982709"/>
              <a:gd name="connsiteX39" fmla="*/ 3385996 w 3503710"/>
              <a:gd name="connsiteY39" fmla="*/ 787652 h 1982709"/>
              <a:gd name="connsiteX40" fmla="*/ 3358836 w 3503710"/>
              <a:gd name="connsiteY40" fmla="*/ 751438 h 1982709"/>
              <a:gd name="connsiteX41" fmla="*/ 3322622 w 3503710"/>
              <a:gd name="connsiteY41" fmla="*/ 651850 h 1982709"/>
              <a:gd name="connsiteX42" fmla="*/ 3304515 w 3503710"/>
              <a:gd name="connsiteY42" fmla="*/ 597529 h 1982709"/>
              <a:gd name="connsiteX43" fmla="*/ 3259248 w 3503710"/>
              <a:gd name="connsiteY43" fmla="*/ 488887 h 1982709"/>
              <a:gd name="connsiteX44" fmla="*/ 3150606 w 3503710"/>
              <a:gd name="connsiteY44" fmla="*/ 425513 h 1982709"/>
              <a:gd name="connsiteX45" fmla="*/ 3041965 w 3503710"/>
              <a:gd name="connsiteY45" fmla="*/ 371192 h 1982709"/>
              <a:gd name="connsiteX46" fmla="*/ 2933323 w 3503710"/>
              <a:gd name="connsiteY46" fmla="*/ 353085 h 1982709"/>
              <a:gd name="connsiteX47" fmla="*/ 2743200 w 3503710"/>
              <a:gd name="connsiteY47" fmla="*/ 316871 h 1982709"/>
              <a:gd name="connsiteX48" fmla="*/ 2670773 w 3503710"/>
              <a:gd name="connsiteY48" fmla="*/ 244444 h 1982709"/>
              <a:gd name="connsiteX49" fmla="*/ 2643612 w 3503710"/>
              <a:gd name="connsiteY49" fmla="*/ 226337 h 1982709"/>
              <a:gd name="connsiteX50" fmla="*/ 2571184 w 3503710"/>
              <a:gd name="connsiteY50" fmla="*/ 117695 h 1982709"/>
              <a:gd name="connsiteX51" fmla="*/ 2498757 w 3503710"/>
              <a:gd name="connsiteY51" fmla="*/ 90535 h 1982709"/>
              <a:gd name="connsiteX52" fmla="*/ 2471596 w 3503710"/>
              <a:gd name="connsiteY52" fmla="*/ 72428 h 1982709"/>
              <a:gd name="connsiteX53" fmla="*/ 2308634 w 3503710"/>
              <a:gd name="connsiteY53" fmla="*/ 27160 h 1982709"/>
              <a:gd name="connsiteX54" fmla="*/ 2154725 w 3503710"/>
              <a:gd name="connsiteY54" fmla="*/ 0 h 1982709"/>
              <a:gd name="connsiteX55" fmla="*/ 1955549 w 3503710"/>
              <a:gd name="connsiteY55" fmla="*/ 18107 h 1982709"/>
              <a:gd name="connsiteX56" fmla="*/ 1919335 w 3503710"/>
              <a:gd name="connsiteY56" fmla="*/ 36214 h 1982709"/>
              <a:gd name="connsiteX57" fmla="*/ 1865014 w 3503710"/>
              <a:gd name="connsiteY57" fmla="*/ 54321 h 1982709"/>
              <a:gd name="connsiteX58" fmla="*/ 1702052 w 3503710"/>
              <a:gd name="connsiteY58" fmla="*/ 162962 h 1982709"/>
              <a:gd name="connsiteX59" fmla="*/ 1511929 w 3503710"/>
              <a:gd name="connsiteY59" fmla="*/ 190123 h 1982709"/>
              <a:gd name="connsiteX60" fmla="*/ 1430448 w 3503710"/>
              <a:gd name="connsiteY60" fmla="*/ 199176 h 1982709"/>
              <a:gd name="connsiteX61" fmla="*/ 1376127 w 3503710"/>
              <a:gd name="connsiteY61" fmla="*/ 208230 h 1982709"/>
              <a:gd name="connsiteX62" fmla="*/ 1267485 w 3503710"/>
              <a:gd name="connsiteY62" fmla="*/ 217283 h 1982709"/>
              <a:gd name="connsiteX63" fmla="*/ 1222218 w 3503710"/>
              <a:gd name="connsiteY63" fmla="*/ 235390 h 1982709"/>
              <a:gd name="connsiteX64" fmla="*/ 1195058 w 3503710"/>
              <a:gd name="connsiteY64" fmla="*/ 244444 h 1982709"/>
              <a:gd name="connsiteX65" fmla="*/ 1104523 w 3503710"/>
              <a:gd name="connsiteY65" fmla="*/ 316871 h 1982709"/>
              <a:gd name="connsiteX66" fmla="*/ 1077363 w 3503710"/>
              <a:gd name="connsiteY66" fmla="*/ 325925 h 1982709"/>
              <a:gd name="connsiteX67" fmla="*/ 1050202 w 3503710"/>
              <a:gd name="connsiteY67" fmla="*/ 344032 h 1982709"/>
              <a:gd name="connsiteX68" fmla="*/ 950614 w 3503710"/>
              <a:gd name="connsiteY68" fmla="*/ 389299 h 1982709"/>
              <a:gd name="connsiteX69" fmla="*/ 878186 w 3503710"/>
              <a:gd name="connsiteY69" fmla="*/ 425513 h 1982709"/>
              <a:gd name="connsiteX70" fmla="*/ 832919 w 3503710"/>
              <a:gd name="connsiteY70" fmla="*/ 461727 h 1982709"/>
              <a:gd name="connsiteX71" fmla="*/ 805759 w 3503710"/>
              <a:gd name="connsiteY71" fmla="*/ 479834 h 1982709"/>
              <a:gd name="connsiteX72" fmla="*/ 751438 w 3503710"/>
              <a:gd name="connsiteY72" fmla="*/ 552261 h 1982709"/>
              <a:gd name="connsiteX73" fmla="*/ 679010 w 3503710"/>
              <a:gd name="connsiteY73" fmla="*/ 651850 h 1982709"/>
              <a:gd name="connsiteX74" fmla="*/ 633743 w 3503710"/>
              <a:gd name="connsiteY74" fmla="*/ 742384 h 1982709"/>
              <a:gd name="connsiteX75" fmla="*/ 615636 w 3503710"/>
              <a:gd name="connsiteY75" fmla="*/ 787652 h 1982709"/>
              <a:gd name="connsiteX76" fmla="*/ 588476 w 3503710"/>
              <a:gd name="connsiteY76" fmla="*/ 814812 h 1982709"/>
              <a:gd name="connsiteX77" fmla="*/ 525101 w 3503710"/>
              <a:gd name="connsiteY77" fmla="*/ 923454 h 1982709"/>
              <a:gd name="connsiteX78" fmla="*/ 461727 w 3503710"/>
              <a:gd name="connsiteY78" fmla="*/ 959667 h 1982709"/>
              <a:gd name="connsiteX79" fmla="*/ 362139 w 3503710"/>
              <a:gd name="connsiteY79" fmla="*/ 1023042 h 1982709"/>
              <a:gd name="connsiteX80" fmla="*/ 316872 w 3503710"/>
              <a:gd name="connsiteY80" fmla="*/ 1050202 h 1982709"/>
              <a:gd name="connsiteX81" fmla="*/ 181070 w 3503710"/>
              <a:gd name="connsiteY81" fmla="*/ 1104523 h 1982709"/>
              <a:gd name="connsiteX82" fmla="*/ 144856 w 3503710"/>
              <a:gd name="connsiteY82" fmla="*/ 1122630 h 1982709"/>
              <a:gd name="connsiteX83" fmla="*/ 108642 w 3503710"/>
              <a:gd name="connsiteY83" fmla="*/ 1131683 h 1982709"/>
              <a:gd name="connsiteX84" fmla="*/ 81481 w 3503710"/>
              <a:gd name="connsiteY84" fmla="*/ 1140737 h 1982709"/>
              <a:gd name="connsiteX85" fmla="*/ 45268 w 3503710"/>
              <a:gd name="connsiteY85" fmla="*/ 1167897 h 1982709"/>
              <a:gd name="connsiteX86" fmla="*/ 0 w 3503710"/>
              <a:gd name="connsiteY86" fmla="*/ 1240325 h 1982709"/>
              <a:gd name="connsiteX87" fmla="*/ 9054 w 3503710"/>
              <a:gd name="connsiteY87" fmla="*/ 1339913 h 1982709"/>
              <a:gd name="connsiteX88" fmla="*/ 45268 w 3503710"/>
              <a:gd name="connsiteY88" fmla="*/ 1348966 h 1982709"/>
              <a:gd name="connsiteX89" fmla="*/ 72428 w 3503710"/>
              <a:gd name="connsiteY89" fmla="*/ 1367073 h 1982709"/>
              <a:gd name="connsiteX90" fmla="*/ 54321 w 3503710"/>
              <a:gd name="connsiteY90" fmla="*/ 1367073 h 198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03710" h="1982709">
                <a:moveTo>
                  <a:pt x="54321" y="1367073"/>
                </a:moveTo>
                <a:lnTo>
                  <a:pt x="54321" y="1367073"/>
                </a:lnTo>
                <a:lnTo>
                  <a:pt x="190123" y="1403287"/>
                </a:lnTo>
                <a:cubicBezTo>
                  <a:pt x="226024" y="1413339"/>
                  <a:pt x="276374" y="1430975"/>
                  <a:pt x="316872" y="1439501"/>
                </a:cubicBezTo>
                <a:cubicBezTo>
                  <a:pt x="362046" y="1449011"/>
                  <a:pt x="452674" y="1466661"/>
                  <a:pt x="452674" y="1466661"/>
                </a:cubicBezTo>
                <a:cubicBezTo>
                  <a:pt x="552185" y="1516418"/>
                  <a:pt x="402700" y="1436902"/>
                  <a:pt x="543208" y="1539089"/>
                </a:cubicBezTo>
                <a:cubicBezTo>
                  <a:pt x="556351" y="1548648"/>
                  <a:pt x="573203" y="1551642"/>
                  <a:pt x="588476" y="1557196"/>
                </a:cubicBezTo>
                <a:cubicBezTo>
                  <a:pt x="614436" y="1566636"/>
                  <a:pt x="681082" y="1588034"/>
                  <a:pt x="706171" y="1593410"/>
                </a:cubicBezTo>
                <a:cubicBezTo>
                  <a:pt x="727036" y="1597881"/>
                  <a:pt x="748420" y="1599445"/>
                  <a:pt x="769545" y="1602463"/>
                </a:cubicBezTo>
                <a:cubicBezTo>
                  <a:pt x="853878" y="1593093"/>
                  <a:pt x="860741" y="1586833"/>
                  <a:pt x="950614" y="1602463"/>
                </a:cubicBezTo>
                <a:cubicBezTo>
                  <a:pt x="1059316" y="1621368"/>
                  <a:pt x="1057406" y="1640365"/>
                  <a:pt x="1167897" y="1647731"/>
                </a:cubicBezTo>
                <a:lnTo>
                  <a:pt x="1439501" y="1665838"/>
                </a:lnTo>
                <a:cubicBezTo>
                  <a:pt x="1451572" y="1671874"/>
                  <a:pt x="1464270" y="1676792"/>
                  <a:pt x="1475715" y="1683945"/>
                </a:cubicBezTo>
                <a:cubicBezTo>
                  <a:pt x="1510055" y="1705407"/>
                  <a:pt x="1533236" y="1736345"/>
                  <a:pt x="1575303" y="1747319"/>
                </a:cubicBezTo>
                <a:cubicBezTo>
                  <a:pt x="1622388" y="1759602"/>
                  <a:pt x="1672951" y="1753625"/>
                  <a:pt x="1720159" y="1765426"/>
                </a:cubicBezTo>
                <a:cubicBezTo>
                  <a:pt x="1732230" y="1768444"/>
                  <a:pt x="1744172" y="1772039"/>
                  <a:pt x="1756373" y="1774479"/>
                </a:cubicBezTo>
                <a:cubicBezTo>
                  <a:pt x="1804545" y="1784114"/>
                  <a:pt x="1854173" y="1787524"/>
                  <a:pt x="1901228" y="1801640"/>
                </a:cubicBezTo>
                <a:lnTo>
                  <a:pt x="1991763" y="1828800"/>
                </a:lnTo>
                <a:cubicBezTo>
                  <a:pt x="2000884" y="1831607"/>
                  <a:pt x="2010151" y="1834095"/>
                  <a:pt x="2018923" y="1837854"/>
                </a:cubicBezTo>
                <a:cubicBezTo>
                  <a:pt x="2066835" y="1858387"/>
                  <a:pt x="2049934" y="1860330"/>
                  <a:pt x="2109458" y="1874067"/>
                </a:cubicBezTo>
                <a:cubicBezTo>
                  <a:pt x="2123144" y="1877225"/>
                  <a:pt x="2235774" y="1891120"/>
                  <a:pt x="2245260" y="1892174"/>
                </a:cubicBezTo>
                <a:cubicBezTo>
                  <a:pt x="2340815" y="1902791"/>
                  <a:pt x="2357394" y="1902771"/>
                  <a:pt x="2462543" y="1910281"/>
                </a:cubicBezTo>
                <a:cubicBezTo>
                  <a:pt x="2495739" y="1916317"/>
                  <a:pt x="2529084" y="1921584"/>
                  <a:pt x="2562131" y="1928388"/>
                </a:cubicBezTo>
                <a:cubicBezTo>
                  <a:pt x="2631703" y="1942712"/>
                  <a:pt x="2699878" y="1964846"/>
                  <a:pt x="2770361" y="1973656"/>
                </a:cubicBezTo>
                <a:lnTo>
                  <a:pt x="2842788" y="1982709"/>
                </a:lnTo>
                <a:cubicBezTo>
                  <a:pt x="2891073" y="1973656"/>
                  <a:pt x="2943704" y="1977519"/>
                  <a:pt x="2987644" y="1955549"/>
                </a:cubicBezTo>
                <a:cubicBezTo>
                  <a:pt x="3023858" y="1937442"/>
                  <a:pt x="3061312" y="1921629"/>
                  <a:pt x="3096285" y="1901228"/>
                </a:cubicBezTo>
                <a:cubicBezTo>
                  <a:pt x="3132499" y="1880103"/>
                  <a:pt x="3166392" y="1854369"/>
                  <a:pt x="3204927" y="1837854"/>
                </a:cubicBezTo>
                <a:cubicBezTo>
                  <a:pt x="3237687" y="1823814"/>
                  <a:pt x="3312837" y="1793074"/>
                  <a:pt x="3340729" y="1774479"/>
                </a:cubicBezTo>
                <a:cubicBezTo>
                  <a:pt x="3354933" y="1765009"/>
                  <a:pt x="3364872" y="1750336"/>
                  <a:pt x="3376943" y="1738265"/>
                </a:cubicBezTo>
                <a:cubicBezTo>
                  <a:pt x="3379961" y="1729212"/>
                  <a:pt x="3381728" y="1719641"/>
                  <a:pt x="3385996" y="1711105"/>
                </a:cubicBezTo>
                <a:cubicBezTo>
                  <a:pt x="3390862" y="1701373"/>
                  <a:pt x="3399817" y="1693946"/>
                  <a:pt x="3404103" y="1683945"/>
                </a:cubicBezTo>
                <a:cubicBezTo>
                  <a:pt x="3409005" y="1672508"/>
                  <a:pt x="3410139" y="1659802"/>
                  <a:pt x="3413157" y="1647731"/>
                </a:cubicBezTo>
                <a:cubicBezTo>
                  <a:pt x="3416175" y="1587374"/>
                  <a:pt x="3417575" y="1526915"/>
                  <a:pt x="3422210" y="1466661"/>
                </a:cubicBezTo>
                <a:cubicBezTo>
                  <a:pt x="3425947" y="1418081"/>
                  <a:pt x="3449568" y="1339517"/>
                  <a:pt x="3467477" y="1303699"/>
                </a:cubicBezTo>
                <a:lnTo>
                  <a:pt x="3494638" y="1249378"/>
                </a:lnTo>
                <a:cubicBezTo>
                  <a:pt x="3497656" y="1234289"/>
                  <a:pt x="3504107" y="1219493"/>
                  <a:pt x="3503691" y="1204111"/>
                </a:cubicBezTo>
                <a:cubicBezTo>
                  <a:pt x="3501077" y="1107388"/>
                  <a:pt x="3493847" y="1010805"/>
                  <a:pt x="3485584" y="914400"/>
                </a:cubicBezTo>
                <a:cubicBezTo>
                  <a:pt x="3482417" y="877453"/>
                  <a:pt x="3459691" y="875900"/>
                  <a:pt x="3431264" y="851026"/>
                </a:cubicBezTo>
                <a:cubicBezTo>
                  <a:pt x="3388414" y="813532"/>
                  <a:pt x="3416307" y="836149"/>
                  <a:pt x="3385996" y="787652"/>
                </a:cubicBezTo>
                <a:cubicBezTo>
                  <a:pt x="3377999" y="774857"/>
                  <a:pt x="3367889" y="763509"/>
                  <a:pt x="3358836" y="751438"/>
                </a:cubicBezTo>
                <a:cubicBezTo>
                  <a:pt x="3334095" y="677218"/>
                  <a:pt x="3373485" y="794267"/>
                  <a:pt x="3322622" y="651850"/>
                </a:cubicBezTo>
                <a:cubicBezTo>
                  <a:pt x="3316203" y="633875"/>
                  <a:pt x="3310934" y="615504"/>
                  <a:pt x="3304515" y="597529"/>
                </a:cubicBezTo>
                <a:cubicBezTo>
                  <a:pt x="3304109" y="596392"/>
                  <a:pt x="3272402" y="504233"/>
                  <a:pt x="3259248" y="488887"/>
                </a:cubicBezTo>
                <a:cubicBezTo>
                  <a:pt x="3236944" y="462866"/>
                  <a:pt x="3173017" y="437466"/>
                  <a:pt x="3150606" y="425513"/>
                </a:cubicBezTo>
                <a:cubicBezTo>
                  <a:pt x="3119361" y="408849"/>
                  <a:pt x="3078937" y="379891"/>
                  <a:pt x="3041965" y="371192"/>
                </a:cubicBezTo>
                <a:cubicBezTo>
                  <a:pt x="3006227" y="362783"/>
                  <a:pt x="2969265" y="360573"/>
                  <a:pt x="2933323" y="353085"/>
                </a:cubicBezTo>
                <a:cubicBezTo>
                  <a:pt x="2740244" y="312861"/>
                  <a:pt x="2904187" y="334760"/>
                  <a:pt x="2743200" y="316871"/>
                </a:cubicBezTo>
                <a:cubicBezTo>
                  <a:pt x="2681960" y="276043"/>
                  <a:pt x="2754349" y="328018"/>
                  <a:pt x="2670773" y="244444"/>
                </a:cubicBezTo>
                <a:cubicBezTo>
                  <a:pt x="2663079" y="236750"/>
                  <a:pt x="2652666" y="232373"/>
                  <a:pt x="2643612" y="226337"/>
                </a:cubicBezTo>
                <a:cubicBezTo>
                  <a:pt x="2625553" y="194734"/>
                  <a:pt x="2600564" y="143403"/>
                  <a:pt x="2571184" y="117695"/>
                </a:cubicBezTo>
                <a:cubicBezTo>
                  <a:pt x="2552246" y="101124"/>
                  <a:pt x="2521876" y="96315"/>
                  <a:pt x="2498757" y="90535"/>
                </a:cubicBezTo>
                <a:cubicBezTo>
                  <a:pt x="2489703" y="84499"/>
                  <a:pt x="2481640" y="76613"/>
                  <a:pt x="2471596" y="72428"/>
                </a:cubicBezTo>
                <a:cubicBezTo>
                  <a:pt x="2405169" y="44750"/>
                  <a:pt x="2377782" y="43430"/>
                  <a:pt x="2308634" y="27160"/>
                </a:cubicBezTo>
                <a:cubicBezTo>
                  <a:pt x="2197983" y="1125"/>
                  <a:pt x="2273800" y="13231"/>
                  <a:pt x="2154725" y="0"/>
                </a:cubicBezTo>
                <a:cubicBezTo>
                  <a:pt x="2088333" y="6036"/>
                  <a:pt x="2021440" y="7970"/>
                  <a:pt x="1955549" y="18107"/>
                </a:cubicBezTo>
                <a:cubicBezTo>
                  <a:pt x="1942210" y="20159"/>
                  <a:pt x="1931866" y="31202"/>
                  <a:pt x="1919335" y="36214"/>
                </a:cubicBezTo>
                <a:cubicBezTo>
                  <a:pt x="1901614" y="43303"/>
                  <a:pt x="1883121" y="48285"/>
                  <a:pt x="1865014" y="54321"/>
                </a:cubicBezTo>
                <a:cubicBezTo>
                  <a:pt x="1824751" y="87873"/>
                  <a:pt x="1748758" y="156290"/>
                  <a:pt x="1702052" y="162962"/>
                </a:cubicBezTo>
                <a:lnTo>
                  <a:pt x="1511929" y="190123"/>
                </a:lnTo>
                <a:cubicBezTo>
                  <a:pt x="1484841" y="193735"/>
                  <a:pt x="1457536" y="195564"/>
                  <a:pt x="1430448" y="199176"/>
                </a:cubicBezTo>
                <a:cubicBezTo>
                  <a:pt x="1412252" y="201602"/>
                  <a:pt x="1394372" y="206203"/>
                  <a:pt x="1376127" y="208230"/>
                </a:cubicBezTo>
                <a:cubicBezTo>
                  <a:pt x="1340010" y="212243"/>
                  <a:pt x="1303699" y="214265"/>
                  <a:pt x="1267485" y="217283"/>
                </a:cubicBezTo>
                <a:cubicBezTo>
                  <a:pt x="1252396" y="223319"/>
                  <a:pt x="1237435" y="229684"/>
                  <a:pt x="1222218" y="235390"/>
                </a:cubicBezTo>
                <a:cubicBezTo>
                  <a:pt x="1213283" y="238741"/>
                  <a:pt x="1202824" y="238897"/>
                  <a:pt x="1195058" y="244444"/>
                </a:cubicBezTo>
                <a:cubicBezTo>
                  <a:pt x="1088201" y="320770"/>
                  <a:pt x="1243485" y="239668"/>
                  <a:pt x="1104523" y="316871"/>
                </a:cubicBezTo>
                <a:cubicBezTo>
                  <a:pt x="1096181" y="321506"/>
                  <a:pt x="1085899" y="321657"/>
                  <a:pt x="1077363" y="325925"/>
                </a:cubicBezTo>
                <a:cubicBezTo>
                  <a:pt x="1067631" y="330791"/>
                  <a:pt x="1059934" y="339166"/>
                  <a:pt x="1050202" y="344032"/>
                </a:cubicBezTo>
                <a:cubicBezTo>
                  <a:pt x="977352" y="380457"/>
                  <a:pt x="1030416" y="341419"/>
                  <a:pt x="950614" y="389299"/>
                </a:cubicBezTo>
                <a:cubicBezTo>
                  <a:pt x="884658" y="428872"/>
                  <a:pt x="945356" y="408720"/>
                  <a:pt x="878186" y="425513"/>
                </a:cubicBezTo>
                <a:cubicBezTo>
                  <a:pt x="863097" y="437584"/>
                  <a:pt x="848378" y="450133"/>
                  <a:pt x="832919" y="461727"/>
                </a:cubicBezTo>
                <a:cubicBezTo>
                  <a:pt x="824214" y="468256"/>
                  <a:pt x="813038" y="471746"/>
                  <a:pt x="805759" y="479834"/>
                </a:cubicBezTo>
                <a:cubicBezTo>
                  <a:pt x="785571" y="502265"/>
                  <a:pt x="772777" y="530922"/>
                  <a:pt x="751438" y="552261"/>
                </a:cubicBezTo>
                <a:cubicBezTo>
                  <a:pt x="713509" y="590190"/>
                  <a:pt x="710243" y="589385"/>
                  <a:pt x="679010" y="651850"/>
                </a:cubicBezTo>
                <a:cubicBezTo>
                  <a:pt x="663921" y="682028"/>
                  <a:pt x="646274" y="711057"/>
                  <a:pt x="633743" y="742384"/>
                </a:cubicBezTo>
                <a:cubicBezTo>
                  <a:pt x="627707" y="757473"/>
                  <a:pt x="624249" y="773871"/>
                  <a:pt x="615636" y="787652"/>
                </a:cubicBezTo>
                <a:cubicBezTo>
                  <a:pt x="608850" y="798509"/>
                  <a:pt x="595578" y="804159"/>
                  <a:pt x="588476" y="814812"/>
                </a:cubicBezTo>
                <a:cubicBezTo>
                  <a:pt x="564502" y="850772"/>
                  <a:pt x="558656" y="892949"/>
                  <a:pt x="525101" y="923454"/>
                </a:cubicBezTo>
                <a:cubicBezTo>
                  <a:pt x="507098" y="939820"/>
                  <a:pt x="482488" y="946980"/>
                  <a:pt x="461727" y="959667"/>
                </a:cubicBezTo>
                <a:cubicBezTo>
                  <a:pt x="428152" y="980185"/>
                  <a:pt x="395506" y="1002188"/>
                  <a:pt x="362139" y="1023042"/>
                </a:cubicBezTo>
                <a:cubicBezTo>
                  <a:pt x="347217" y="1032368"/>
                  <a:pt x="333348" y="1044024"/>
                  <a:pt x="316872" y="1050202"/>
                </a:cubicBezTo>
                <a:cubicBezTo>
                  <a:pt x="254811" y="1073474"/>
                  <a:pt x="239721" y="1077863"/>
                  <a:pt x="181070" y="1104523"/>
                </a:cubicBezTo>
                <a:cubicBezTo>
                  <a:pt x="168784" y="1110108"/>
                  <a:pt x="157493" y="1117891"/>
                  <a:pt x="144856" y="1122630"/>
                </a:cubicBezTo>
                <a:cubicBezTo>
                  <a:pt x="133205" y="1126999"/>
                  <a:pt x="120606" y="1128265"/>
                  <a:pt x="108642" y="1131683"/>
                </a:cubicBezTo>
                <a:cubicBezTo>
                  <a:pt x="99466" y="1134305"/>
                  <a:pt x="90535" y="1137719"/>
                  <a:pt x="81481" y="1140737"/>
                </a:cubicBezTo>
                <a:cubicBezTo>
                  <a:pt x="69410" y="1149790"/>
                  <a:pt x="55937" y="1157228"/>
                  <a:pt x="45268" y="1167897"/>
                </a:cubicBezTo>
                <a:cubicBezTo>
                  <a:pt x="21761" y="1191404"/>
                  <a:pt x="14344" y="1211637"/>
                  <a:pt x="0" y="1240325"/>
                </a:cubicBezTo>
                <a:cubicBezTo>
                  <a:pt x="3018" y="1273521"/>
                  <a:pt x="-3767" y="1309144"/>
                  <a:pt x="9054" y="1339913"/>
                </a:cubicBezTo>
                <a:cubicBezTo>
                  <a:pt x="13840" y="1351399"/>
                  <a:pt x="33831" y="1344065"/>
                  <a:pt x="45268" y="1348966"/>
                </a:cubicBezTo>
                <a:cubicBezTo>
                  <a:pt x="55269" y="1353252"/>
                  <a:pt x="63098" y="1361475"/>
                  <a:pt x="72428" y="1367073"/>
                </a:cubicBezTo>
                <a:cubicBezTo>
                  <a:pt x="78214" y="1370545"/>
                  <a:pt x="84499" y="1373109"/>
                  <a:pt x="54321" y="1367073"/>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E54D7B-3A0B-0D86-9F27-5233E0805B0C}"/>
              </a:ext>
            </a:extLst>
          </p:cNvPr>
          <p:cNvSpPr/>
          <p:nvPr/>
        </p:nvSpPr>
        <p:spPr>
          <a:xfrm>
            <a:off x="8877840" y="945222"/>
            <a:ext cx="872684" cy="698643"/>
          </a:xfrm>
          <a:custGeom>
            <a:avLst/>
            <a:gdLst>
              <a:gd name="connsiteX0" fmla="*/ 9306 w 872684"/>
              <a:gd name="connsiteY0" fmla="*/ 431515 h 698643"/>
              <a:gd name="connsiteX1" fmla="*/ 9306 w 872684"/>
              <a:gd name="connsiteY1" fmla="*/ 431515 h 698643"/>
              <a:gd name="connsiteX2" fmla="*/ 122322 w 872684"/>
              <a:gd name="connsiteY2" fmla="*/ 369870 h 698643"/>
              <a:gd name="connsiteX3" fmla="*/ 183967 w 872684"/>
              <a:gd name="connsiteY3" fmla="*/ 339048 h 698643"/>
              <a:gd name="connsiteX4" fmla="*/ 266160 w 872684"/>
              <a:gd name="connsiteY4" fmla="*/ 256854 h 698643"/>
              <a:gd name="connsiteX5" fmla="*/ 307257 w 872684"/>
              <a:gd name="connsiteY5" fmla="*/ 226032 h 698643"/>
              <a:gd name="connsiteX6" fmla="*/ 338079 w 872684"/>
              <a:gd name="connsiteY6" fmla="*/ 205484 h 698643"/>
              <a:gd name="connsiteX7" fmla="*/ 440821 w 872684"/>
              <a:gd name="connsiteY7" fmla="*/ 123290 h 698643"/>
              <a:gd name="connsiteX8" fmla="*/ 492191 w 872684"/>
              <a:gd name="connsiteY8" fmla="*/ 102742 h 698643"/>
              <a:gd name="connsiteX9" fmla="*/ 523014 w 872684"/>
              <a:gd name="connsiteY9" fmla="*/ 82194 h 698643"/>
              <a:gd name="connsiteX10" fmla="*/ 594933 w 872684"/>
              <a:gd name="connsiteY10" fmla="*/ 61645 h 698643"/>
              <a:gd name="connsiteX11" fmla="*/ 687400 w 872684"/>
              <a:gd name="connsiteY11" fmla="*/ 20549 h 698643"/>
              <a:gd name="connsiteX12" fmla="*/ 810690 w 872684"/>
              <a:gd name="connsiteY12" fmla="*/ 0 h 698643"/>
              <a:gd name="connsiteX13" fmla="*/ 862061 w 872684"/>
              <a:gd name="connsiteY13" fmla="*/ 10275 h 698643"/>
              <a:gd name="connsiteX14" fmla="*/ 872335 w 872684"/>
              <a:gd name="connsiteY14" fmla="*/ 71920 h 698643"/>
              <a:gd name="connsiteX15" fmla="*/ 831239 w 872684"/>
              <a:gd name="connsiteY15" fmla="*/ 287677 h 698643"/>
              <a:gd name="connsiteX16" fmla="*/ 749045 w 872684"/>
              <a:gd name="connsiteY16" fmla="*/ 339048 h 698643"/>
              <a:gd name="connsiteX17" fmla="*/ 718223 w 872684"/>
              <a:gd name="connsiteY17" fmla="*/ 380144 h 698643"/>
              <a:gd name="connsiteX18" fmla="*/ 656578 w 872684"/>
              <a:gd name="connsiteY18" fmla="*/ 493160 h 698643"/>
              <a:gd name="connsiteX19" fmla="*/ 605207 w 872684"/>
              <a:gd name="connsiteY19" fmla="*/ 523982 h 698643"/>
              <a:gd name="connsiteX20" fmla="*/ 420272 w 872684"/>
              <a:gd name="connsiteY20" fmla="*/ 585627 h 698643"/>
              <a:gd name="connsiteX21" fmla="*/ 327805 w 872684"/>
              <a:gd name="connsiteY21" fmla="*/ 647272 h 698643"/>
              <a:gd name="connsiteX22" fmla="*/ 225063 w 872684"/>
              <a:gd name="connsiteY22" fmla="*/ 698643 h 698643"/>
              <a:gd name="connsiteX23" fmla="*/ 163418 w 872684"/>
              <a:gd name="connsiteY23" fmla="*/ 688369 h 698643"/>
              <a:gd name="connsiteX24" fmla="*/ 122322 w 872684"/>
              <a:gd name="connsiteY24" fmla="*/ 647272 h 698643"/>
              <a:gd name="connsiteX25" fmla="*/ 91499 w 872684"/>
              <a:gd name="connsiteY25" fmla="*/ 626724 h 698643"/>
              <a:gd name="connsiteX26" fmla="*/ 40129 w 872684"/>
              <a:gd name="connsiteY26" fmla="*/ 554805 h 698643"/>
              <a:gd name="connsiteX27" fmla="*/ 19580 w 872684"/>
              <a:gd name="connsiteY27" fmla="*/ 513708 h 698643"/>
              <a:gd name="connsiteX28" fmla="*/ 9306 w 872684"/>
              <a:gd name="connsiteY28" fmla="*/ 431515 h 69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2684" h="698643">
                <a:moveTo>
                  <a:pt x="9306" y="431515"/>
                </a:moveTo>
                <a:lnTo>
                  <a:pt x="9306" y="431515"/>
                </a:lnTo>
                <a:cubicBezTo>
                  <a:pt x="46978" y="410967"/>
                  <a:pt x="85064" y="391160"/>
                  <a:pt x="122322" y="369870"/>
                </a:cubicBezTo>
                <a:cubicBezTo>
                  <a:pt x="178088" y="338004"/>
                  <a:pt x="127455" y="357885"/>
                  <a:pt x="183967" y="339048"/>
                </a:cubicBezTo>
                <a:cubicBezTo>
                  <a:pt x="211365" y="311650"/>
                  <a:pt x="235163" y="280101"/>
                  <a:pt x="266160" y="256854"/>
                </a:cubicBezTo>
                <a:cubicBezTo>
                  <a:pt x="279859" y="246580"/>
                  <a:pt x="293323" y="235985"/>
                  <a:pt x="307257" y="226032"/>
                </a:cubicBezTo>
                <a:cubicBezTo>
                  <a:pt x="317305" y="218855"/>
                  <a:pt x="328292" y="213013"/>
                  <a:pt x="338079" y="205484"/>
                </a:cubicBezTo>
                <a:cubicBezTo>
                  <a:pt x="372842" y="178743"/>
                  <a:pt x="400100" y="139578"/>
                  <a:pt x="440821" y="123290"/>
                </a:cubicBezTo>
                <a:cubicBezTo>
                  <a:pt x="457944" y="116441"/>
                  <a:pt x="475696" y="110990"/>
                  <a:pt x="492191" y="102742"/>
                </a:cubicBezTo>
                <a:cubicBezTo>
                  <a:pt x="503235" y="97220"/>
                  <a:pt x="511549" y="86780"/>
                  <a:pt x="523014" y="82194"/>
                </a:cubicBezTo>
                <a:cubicBezTo>
                  <a:pt x="546163" y="72934"/>
                  <a:pt x="571502" y="70166"/>
                  <a:pt x="594933" y="61645"/>
                </a:cubicBezTo>
                <a:cubicBezTo>
                  <a:pt x="643808" y="43872"/>
                  <a:pt x="632307" y="33512"/>
                  <a:pt x="687400" y="20549"/>
                </a:cubicBezTo>
                <a:cubicBezTo>
                  <a:pt x="727956" y="11006"/>
                  <a:pt x="810690" y="0"/>
                  <a:pt x="810690" y="0"/>
                </a:cubicBezTo>
                <a:cubicBezTo>
                  <a:pt x="827814" y="3425"/>
                  <a:pt x="850696" y="-2984"/>
                  <a:pt x="862061" y="10275"/>
                </a:cubicBezTo>
                <a:cubicBezTo>
                  <a:pt x="875618" y="26092"/>
                  <a:pt x="872335" y="51088"/>
                  <a:pt x="872335" y="71920"/>
                </a:cubicBezTo>
                <a:cubicBezTo>
                  <a:pt x="872335" y="122317"/>
                  <a:pt x="849158" y="249278"/>
                  <a:pt x="831239" y="287677"/>
                </a:cubicBezTo>
                <a:cubicBezTo>
                  <a:pt x="823121" y="305072"/>
                  <a:pt x="765000" y="331070"/>
                  <a:pt x="749045" y="339048"/>
                </a:cubicBezTo>
                <a:cubicBezTo>
                  <a:pt x="738771" y="352747"/>
                  <a:pt x="725309" y="364555"/>
                  <a:pt x="718223" y="380144"/>
                </a:cubicBezTo>
                <a:cubicBezTo>
                  <a:pt x="680515" y="463103"/>
                  <a:pt x="724503" y="440330"/>
                  <a:pt x="656578" y="493160"/>
                </a:cubicBezTo>
                <a:cubicBezTo>
                  <a:pt x="640815" y="505420"/>
                  <a:pt x="623845" y="516813"/>
                  <a:pt x="605207" y="523982"/>
                </a:cubicBezTo>
                <a:cubicBezTo>
                  <a:pt x="538354" y="549695"/>
                  <a:pt x="482462" y="538983"/>
                  <a:pt x="420272" y="585627"/>
                </a:cubicBezTo>
                <a:cubicBezTo>
                  <a:pt x="380624" y="615364"/>
                  <a:pt x="373540" y="622880"/>
                  <a:pt x="327805" y="647272"/>
                </a:cubicBezTo>
                <a:cubicBezTo>
                  <a:pt x="294020" y="665291"/>
                  <a:pt x="225063" y="698643"/>
                  <a:pt x="225063" y="698643"/>
                </a:cubicBezTo>
                <a:cubicBezTo>
                  <a:pt x="204515" y="695218"/>
                  <a:pt x="182050" y="697685"/>
                  <a:pt x="163418" y="688369"/>
                </a:cubicBezTo>
                <a:cubicBezTo>
                  <a:pt x="146090" y="679705"/>
                  <a:pt x="137031" y="659880"/>
                  <a:pt x="122322" y="647272"/>
                </a:cubicBezTo>
                <a:cubicBezTo>
                  <a:pt x="112947" y="639236"/>
                  <a:pt x="101773" y="633573"/>
                  <a:pt x="91499" y="626724"/>
                </a:cubicBezTo>
                <a:cubicBezTo>
                  <a:pt x="78270" y="609085"/>
                  <a:pt x="52147" y="575836"/>
                  <a:pt x="40129" y="554805"/>
                </a:cubicBezTo>
                <a:cubicBezTo>
                  <a:pt x="32530" y="541507"/>
                  <a:pt x="25613" y="527786"/>
                  <a:pt x="19580" y="513708"/>
                </a:cubicBezTo>
                <a:cubicBezTo>
                  <a:pt x="-18512" y="424829"/>
                  <a:pt x="11018" y="445214"/>
                  <a:pt x="9306" y="431515"/>
                </a:cubicBezTo>
                <a:close/>
              </a:path>
            </a:pathLst>
          </a:cu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1A4812-4972-F303-3866-97212A23FCDC}"/>
              </a:ext>
            </a:extLst>
          </p:cNvPr>
          <p:cNvSpPr/>
          <p:nvPr/>
        </p:nvSpPr>
        <p:spPr>
          <a:xfrm>
            <a:off x="244444" y="2106202"/>
            <a:ext cx="675973" cy="205483"/>
          </a:xfrm>
          <a:prstGeom prst="rect">
            <a:avLst/>
          </a:pr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17A744A-5FE9-A7F5-136A-73E59A4780F1}"/>
              </a:ext>
            </a:extLst>
          </p:cNvPr>
          <p:cNvSpPr/>
          <p:nvPr/>
        </p:nvSpPr>
        <p:spPr>
          <a:xfrm>
            <a:off x="244443" y="1907579"/>
            <a:ext cx="675973" cy="205483"/>
          </a:xfrm>
          <a:prstGeom prst="rect">
            <a:avLst/>
          </a:pr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A1DA030-DECB-7232-0B08-05258775F9BF}"/>
              </a:ext>
            </a:extLst>
          </p:cNvPr>
          <p:cNvSpPr/>
          <p:nvPr/>
        </p:nvSpPr>
        <p:spPr>
          <a:xfrm>
            <a:off x="244443" y="1708318"/>
            <a:ext cx="675973" cy="205483"/>
          </a:xfrm>
          <a:prstGeom prst="rect">
            <a:avLst/>
          </a:prstGeom>
          <a:solidFill>
            <a:srgbClr val="FD8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8E946F9-8B41-00C4-ABCB-1316C438D347}"/>
              </a:ext>
            </a:extLst>
          </p:cNvPr>
          <p:cNvSpPr/>
          <p:nvPr/>
        </p:nvSpPr>
        <p:spPr>
          <a:xfrm>
            <a:off x="245454" y="1503934"/>
            <a:ext cx="675973" cy="205483"/>
          </a:xfrm>
          <a:prstGeom prst="rect">
            <a:avLst/>
          </a:prstGeom>
          <a:solidFill>
            <a:srgbClr val="FEC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75BDC87-5DAC-5530-C6D3-C8F89D99AD90}"/>
              </a:ext>
            </a:extLst>
          </p:cNvPr>
          <p:cNvSpPr/>
          <p:nvPr/>
        </p:nvSpPr>
        <p:spPr>
          <a:xfrm>
            <a:off x="3133392" y="750013"/>
            <a:ext cx="1140314" cy="912189"/>
          </a:xfrm>
          <a:custGeom>
            <a:avLst/>
            <a:gdLst>
              <a:gd name="connsiteX0" fmla="*/ 1048190 w 1048190"/>
              <a:gd name="connsiteY0" fmla="*/ 595902 h 719191"/>
              <a:gd name="connsiteX1" fmla="*/ 1048190 w 1048190"/>
              <a:gd name="connsiteY1" fmla="*/ 595902 h 719191"/>
              <a:gd name="connsiteX2" fmla="*/ 883804 w 1048190"/>
              <a:gd name="connsiteY2" fmla="*/ 647272 h 719191"/>
              <a:gd name="connsiteX3" fmla="*/ 668046 w 1048190"/>
              <a:gd name="connsiteY3" fmla="*/ 698643 h 719191"/>
              <a:gd name="connsiteX4" fmla="*/ 328999 w 1048190"/>
              <a:gd name="connsiteY4" fmla="*/ 719191 h 719191"/>
              <a:gd name="connsiteX5" fmla="*/ 154338 w 1048190"/>
              <a:gd name="connsiteY5" fmla="*/ 688369 h 719191"/>
              <a:gd name="connsiteX6" fmla="*/ 51597 w 1048190"/>
              <a:gd name="connsiteY6" fmla="*/ 595902 h 719191"/>
              <a:gd name="connsiteX7" fmla="*/ 31048 w 1048190"/>
              <a:gd name="connsiteY7" fmla="*/ 565079 h 719191"/>
              <a:gd name="connsiteX8" fmla="*/ 10500 w 1048190"/>
              <a:gd name="connsiteY8" fmla="*/ 513708 h 719191"/>
              <a:gd name="connsiteX9" fmla="*/ 226 w 1048190"/>
              <a:gd name="connsiteY9" fmla="*/ 431515 h 719191"/>
              <a:gd name="connsiteX10" fmla="*/ 51597 w 1048190"/>
              <a:gd name="connsiteY10" fmla="*/ 308225 h 719191"/>
              <a:gd name="connsiteX11" fmla="*/ 102968 w 1048190"/>
              <a:gd name="connsiteY11" fmla="*/ 267129 h 719191"/>
              <a:gd name="connsiteX12" fmla="*/ 195435 w 1048190"/>
              <a:gd name="connsiteY12" fmla="*/ 246580 h 719191"/>
              <a:gd name="connsiteX13" fmla="*/ 287902 w 1048190"/>
              <a:gd name="connsiteY13" fmla="*/ 205484 h 719191"/>
              <a:gd name="connsiteX14" fmla="*/ 442015 w 1048190"/>
              <a:gd name="connsiteY14" fmla="*/ 133565 h 719191"/>
              <a:gd name="connsiteX15" fmla="*/ 565305 w 1048190"/>
              <a:gd name="connsiteY15" fmla="*/ 41097 h 719191"/>
              <a:gd name="connsiteX16" fmla="*/ 688595 w 1048190"/>
              <a:gd name="connsiteY16" fmla="*/ 0 h 719191"/>
              <a:gd name="connsiteX17" fmla="*/ 863255 w 1048190"/>
              <a:gd name="connsiteY17" fmla="*/ 51371 h 719191"/>
              <a:gd name="connsiteX18" fmla="*/ 894078 w 1048190"/>
              <a:gd name="connsiteY18" fmla="*/ 123290 h 719191"/>
              <a:gd name="connsiteX19" fmla="*/ 965997 w 1048190"/>
              <a:gd name="connsiteY19" fmla="*/ 256854 h 719191"/>
              <a:gd name="connsiteX20" fmla="*/ 986545 w 1048190"/>
              <a:gd name="connsiteY20" fmla="*/ 452063 h 719191"/>
              <a:gd name="connsiteX21" fmla="*/ 996819 w 1048190"/>
              <a:gd name="connsiteY21" fmla="*/ 482886 h 719191"/>
              <a:gd name="connsiteX22" fmla="*/ 986545 w 1048190"/>
              <a:gd name="connsiteY22" fmla="*/ 636998 h 719191"/>
              <a:gd name="connsiteX23" fmla="*/ 1048190 w 1048190"/>
              <a:gd name="connsiteY23" fmla="*/ 595902 h 7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8190" h="719191">
                <a:moveTo>
                  <a:pt x="1048190" y="595902"/>
                </a:moveTo>
                <a:lnTo>
                  <a:pt x="1048190" y="595902"/>
                </a:lnTo>
                <a:cubicBezTo>
                  <a:pt x="752204" y="703531"/>
                  <a:pt x="1047039" y="602752"/>
                  <a:pt x="883804" y="647272"/>
                </a:cubicBezTo>
                <a:cubicBezTo>
                  <a:pt x="778840" y="675899"/>
                  <a:pt x="827965" y="684105"/>
                  <a:pt x="668046" y="698643"/>
                </a:cubicBezTo>
                <a:cubicBezTo>
                  <a:pt x="479918" y="715745"/>
                  <a:pt x="592818" y="707199"/>
                  <a:pt x="328999" y="719191"/>
                </a:cubicBezTo>
                <a:cubicBezTo>
                  <a:pt x="270779" y="708917"/>
                  <a:pt x="210424" y="707064"/>
                  <a:pt x="154338" y="688369"/>
                </a:cubicBezTo>
                <a:cubicBezTo>
                  <a:pt x="104362" y="671710"/>
                  <a:pt x="79243" y="634606"/>
                  <a:pt x="51597" y="595902"/>
                </a:cubicBezTo>
                <a:cubicBezTo>
                  <a:pt x="44420" y="585854"/>
                  <a:pt x="36570" y="576124"/>
                  <a:pt x="31048" y="565079"/>
                </a:cubicBezTo>
                <a:cubicBezTo>
                  <a:pt x="22800" y="548583"/>
                  <a:pt x="17349" y="530832"/>
                  <a:pt x="10500" y="513708"/>
                </a:cubicBezTo>
                <a:cubicBezTo>
                  <a:pt x="7075" y="486310"/>
                  <a:pt x="-1496" y="459072"/>
                  <a:pt x="226" y="431515"/>
                </a:cubicBezTo>
                <a:cubicBezTo>
                  <a:pt x="3416" y="380480"/>
                  <a:pt x="16873" y="342949"/>
                  <a:pt x="51597" y="308225"/>
                </a:cubicBezTo>
                <a:cubicBezTo>
                  <a:pt x="67103" y="292719"/>
                  <a:pt x="82812" y="275767"/>
                  <a:pt x="102968" y="267129"/>
                </a:cubicBezTo>
                <a:cubicBezTo>
                  <a:pt x="131989" y="254691"/>
                  <a:pt x="165481" y="256565"/>
                  <a:pt x="195435" y="246580"/>
                </a:cubicBezTo>
                <a:cubicBezTo>
                  <a:pt x="227433" y="235914"/>
                  <a:pt x="257419" y="219923"/>
                  <a:pt x="287902" y="205484"/>
                </a:cubicBezTo>
                <a:cubicBezTo>
                  <a:pt x="449725" y="128831"/>
                  <a:pt x="334581" y="176538"/>
                  <a:pt x="442015" y="133565"/>
                </a:cubicBezTo>
                <a:cubicBezTo>
                  <a:pt x="467126" y="113476"/>
                  <a:pt x="541727" y="52266"/>
                  <a:pt x="565305" y="41097"/>
                </a:cubicBezTo>
                <a:cubicBezTo>
                  <a:pt x="604455" y="22552"/>
                  <a:pt x="688595" y="0"/>
                  <a:pt x="688595" y="0"/>
                </a:cubicBezTo>
                <a:cubicBezTo>
                  <a:pt x="746815" y="17124"/>
                  <a:pt x="811217" y="20148"/>
                  <a:pt x="863255" y="51371"/>
                </a:cubicBezTo>
                <a:cubicBezTo>
                  <a:pt x="885620" y="64790"/>
                  <a:pt x="881804" y="100277"/>
                  <a:pt x="894078" y="123290"/>
                </a:cubicBezTo>
                <a:cubicBezTo>
                  <a:pt x="982129" y="288387"/>
                  <a:pt x="918089" y="137091"/>
                  <a:pt x="965997" y="256854"/>
                </a:cubicBezTo>
                <a:cubicBezTo>
                  <a:pt x="972846" y="321924"/>
                  <a:pt x="977705" y="387234"/>
                  <a:pt x="986545" y="452063"/>
                </a:cubicBezTo>
                <a:cubicBezTo>
                  <a:pt x="988008" y="462794"/>
                  <a:pt x="996819" y="472056"/>
                  <a:pt x="996819" y="482886"/>
                </a:cubicBezTo>
                <a:cubicBezTo>
                  <a:pt x="996819" y="534371"/>
                  <a:pt x="986545" y="636998"/>
                  <a:pt x="986545" y="636998"/>
                </a:cubicBezTo>
                <a:lnTo>
                  <a:pt x="1048190" y="595902"/>
                </a:ln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7C4C4AE-075F-9D25-0AFC-B0C23582E196}"/>
              </a:ext>
            </a:extLst>
          </p:cNvPr>
          <p:cNvSpPr/>
          <p:nvPr/>
        </p:nvSpPr>
        <p:spPr>
          <a:xfrm>
            <a:off x="245453" y="1304673"/>
            <a:ext cx="675973" cy="205483"/>
          </a:xfrm>
          <a:prstGeom prst="rect">
            <a:avLst/>
          </a:prstGeom>
          <a:solidFill>
            <a:srgbClr val="FFFF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EA995E9-15A4-B859-B67A-D9C95A4A1898}"/>
              </a:ext>
            </a:extLst>
          </p:cNvPr>
          <p:cNvSpPr/>
          <p:nvPr/>
        </p:nvSpPr>
        <p:spPr>
          <a:xfrm>
            <a:off x="4335694" y="955497"/>
            <a:ext cx="536618" cy="523982"/>
          </a:xfrm>
          <a:custGeom>
            <a:avLst/>
            <a:gdLst>
              <a:gd name="connsiteX0" fmla="*/ 0 w 536618"/>
              <a:gd name="connsiteY0" fmla="*/ 452063 h 523982"/>
              <a:gd name="connsiteX1" fmla="*/ 0 w 536618"/>
              <a:gd name="connsiteY1" fmla="*/ 452063 h 523982"/>
              <a:gd name="connsiteX2" fmla="*/ 41097 w 536618"/>
              <a:gd name="connsiteY2" fmla="*/ 369869 h 523982"/>
              <a:gd name="connsiteX3" fmla="*/ 71919 w 536618"/>
              <a:gd name="connsiteY3" fmla="*/ 339047 h 523982"/>
              <a:gd name="connsiteX4" fmla="*/ 92468 w 536618"/>
              <a:gd name="connsiteY4" fmla="*/ 205483 h 523982"/>
              <a:gd name="connsiteX5" fmla="*/ 123290 w 536618"/>
              <a:gd name="connsiteY5" fmla="*/ 164386 h 523982"/>
              <a:gd name="connsiteX6" fmla="*/ 174661 w 536618"/>
              <a:gd name="connsiteY6" fmla="*/ 82193 h 523982"/>
              <a:gd name="connsiteX7" fmla="*/ 215758 w 536618"/>
              <a:gd name="connsiteY7" fmla="*/ 51370 h 523982"/>
              <a:gd name="connsiteX8" fmla="*/ 246580 w 536618"/>
              <a:gd name="connsiteY8" fmla="*/ 20548 h 523982"/>
              <a:gd name="connsiteX9" fmla="*/ 308225 w 536618"/>
              <a:gd name="connsiteY9" fmla="*/ 0 h 523982"/>
              <a:gd name="connsiteX10" fmla="*/ 400693 w 536618"/>
              <a:gd name="connsiteY10" fmla="*/ 20548 h 523982"/>
              <a:gd name="connsiteX11" fmla="*/ 462337 w 536618"/>
              <a:gd name="connsiteY11" fmla="*/ 41096 h 523982"/>
              <a:gd name="connsiteX12" fmla="*/ 482886 w 536618"/>
              <a:gd name="connsiteY12" fmla="*/ 61645 h 523982"/>
              <a:gd name="connsiteX13" fmla="*/ 534257 w 536618"/>
              <a:gd name="connsiteY13" fmla="*/ 82193 h 523982"/>
              <a:gd name="connsiteX14" fmla="*/ 472612 w 536618"/>
              <a:gd name="connsiteY14" fmla="*/ 184934 h 523982"/>
              <a:gd name="connsiteX15" fmla="*/ 452063 w 536618"/>
              <a:gd name="connsiteY15" fmla="*/ 236305 h 523982"/>
              <a:gd name="connsiteX16" fmla="*/ 410967 w 536618"/>
              <a:gd name="connsiteY16" fmla="*/ 277402 h 523982"/>
              <a:gd name="connsiteX17" fmla="*/ 369870 w 536618"/>
              <a:gd name="connsiteY17" fmla="*/ 339047 h 523982"/>
              <a:gd name="connsiteX18" fmla="*/ 287677 w 536618"/>
              <a:gd name="connsiteY18" fmla="*/ 472611 h 523982"/>
              <a:gd name="connsiteX19" fmla="*/ 215758 w 536618"/>
              <a:gd name="connsiteY19" fmla="*/ 482885 h 523982"/>
              <a:gd name="connsiteX20" fmla="*/ 184935 w 536618"/>
              <a:gd name="connsiteY20" fmla="*/ 493159 h 523982"/>
              <a:gd name="connsiteX21" fmla="*/ 113016 w 536618"/>
              <a:gd name="connsiteY21" fmla="*/ 503433 h 523982"/>
              <a:gd name="connsiteX22" fmla="*/ 71919 w 536618"/>
              <a:gd name="connsiteY22" fmla="*/ 523982 h 523982"/>
              <a:gd name="connsiteX23" fmla="*/ 41097 w 536618"/>
              <a:gd name="connsiteY23" fmla="*/ 513707 h 523982"/>
              <a:gd name="connsiteX24" fmla="*/ 0 w 536618"/>
              <a:gd name="connsiteY24" fmla="*/ 452063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618" h="523982">
                <a:moveTo>
                  <a:pt x="0" y="452063"/>
                </a:moveTo>
                <a:lnTo>
                  <a:pt x="0" y="452063"/>
                </a:lnTo>
                <a:cubicBezTo>
                  <a:pt x="13699" y="424665"/>
                  <a:pt x="24652" y="395712"/>
                  <a:pt x="41097" y="369869"/>
                </a:cubicBezTo>
                <a:cubicBezTo>
                  <a:pt x="48898" y="357611"/>
                  <a:pt x="66523" y="352537"/>
                  <a:pt x="71919" y="339047"/>
                </a:cubicBezTo>
                <a:cubicBezTo>
                  <a:pt x="88649" y="297224"/>
                  <a:pt x="75739" y="247306"/>
                  <a:pt x="92468" y="205483"/>
                </a:cubicBezTo>
                <a:cubicBezTo>
                  <a:pt x="98827" y="189584"/>
                  <a:pt x="114214" y="178907"/>
                  <a:pt x="123290" y="164386"/>
                </a:cubicBezTo>
                <a:cubicBezTo>
                  <a:pt x="150415" y="120986"/>
                  <a:pt x="135859" y="120995"/>
                  <a:pt x="174661" y="82193"/>
                </a:cubicBezTo>
                <a:cubicBezTo>
                  <a:pt x="186769" y="70085"/>
                  <a:pt x="202757" y="62514"/>
                  <a:pt x="215758" y="51370"/>
                </a:cubicBezTo>
                <a:cubicBezTo>
                  <a:pt x="226790" y="41914"/>
                  <a:pt x="233879" y="27604"/>
                  <a:pt x="246580" y="20548"/>
                </a:cubicBezTo>
                <a:cubicBezTo>
                  <a:pt x="265514" y="10029"/>
                  <a:pt x="287677" y="6849"/>
                  <a:pt x="308225" y="0"/>
                </a:cubicBezTo>
                <a:cubicBezTo>
                  <a:pt x="339048" y="6849"/>
                  <a:pt x="370185" y="12413"/>
                  <a:pt x="400693" y="20548"/>
                </a:cubicBezTo>
                <a:cubicBezTo>
                  <a:pt x="421621" y="26129"/>
                  <a:pt x="462337" y="41096"/>
                  <a:pt x="462337" y="41096"/>
                </a:cubicBezTo>
                <a:cubicBezTo>
                  <a:pt x="469187" y="47946"/>
                  <a:pt x="474475" y="56839"/>
                  <a:pt x="482886" y="61645"/>
                </a:cubicBezTo>
                <a:cubicBezTo>
                  <a:pt x="498899" y="70795"/>
                  <a:pt x="527781" y="64925"/>
                  <a:pt x="534257" y="82193"/>
                </a:cubicBezTo>
                <a:cubicBezTo>
                  <a:pt x="548806" y="120992"/>
                  <a:pt x="492152" y="165394"/>
                  <a:pt x="472612" y="184934"/>
                </a:cubicBezTo>
                <a:cubicBezTo>
                  <a:pt x="465762" y="202058"/>
                  <a:pt x="462293" y="220960"/>
                  <a:pt x="452063" y="236305"/>
                </a:cubicBezTo>
                <a:cubicBezTo>
                  <a:pt x="441317" y="252424"/>
                  <a:pt x="423069" y="262274"/>
                  <a:pt x="410967" y="277402"/>
                </a:cubicBezTo>
                <a:cubicBezTo>
                  <a:pt x="395540" y="296686"/>
                  <a:pt x="383569" y="318499"/>
                  <a:pt x="369870" y="339047"/>
                </a:cubicBezTo>
                <a:cubicBezTo>
                  <a:pt x="348985" y="401704"/>
                  <a:pt x="353031" y="445380"/>
                  <a:pt x="287677" y="472611"/>
                </a:cubicBezTo>
                <a:cubicBezTo>
                  <a:pt x="265323" y="481925"/>
                  <a:pt x="239731" y="479460"/>
                  <a:pt x="215758" y="482885"/>
                </a:cubicBezTo>
                <a:cubicBezTo>
                  <a:pt x="205484" y="486310"/>
                  <a:pt x="195555" y="491035"/>
                  <a:pt x="184935" y="493159"/>
                </a:cubicBezTo>
                <a:cubicBezTo>
                  <a:pt x="161189" y="497908"/>
                  <a:pt x="136379" y="497061"/>
                  <a:pt x="113016" y="503433"/>
                </a:cubicBezTo>
                <a:cubicBezTo>
                  <a:pt x="98240" y="507463"/>
                  <a:pt x="85618" y="517132"/>
                  <a:pt x="71919" y="523982"/>
                </a:cubicBezTo>
                <a:cubicBezTo>
                  <a:pt x="61645" y="520557"/>
                  <a:pt x="48755" y="521365"/>
                  <a:pt x="41097" y="513707"/>
                </a:cubicBezTo>
                <a:cubicBezTo>
                  <a:pt x="27574" y="500184"/>
                  <a:pt x="6849" y="462337"/>
                  <a:pt x="0" y="452063"/>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2B1F162-5FA3-FA7A-F623-27F7C7D64574}"/>
              </a:ext>
            </a:extLst>
          </p:cNvPr>
          <p:cNvSpPr/>
          <p:nvPr/>
        </p:nvSpPr>
        <p:spPr>
          <a:xfrm>
            <a:off x="3061699" y="770562"/>
            <a:ext cx="1890445" cy="636998"/>
          </a:xfrm>
          <a:custGeom>
            <a:avLst/>
            <a:gdLst>
              <a:gd name="connsiteX0" fmla="*/ 1890445 w 1890445"/>
              <a:gd name="connsiteY0" fmla="*/ 421240 h 636998"/>
              <a:gd name="connsiteX1" fmla="*/ 1890445 w 1890445"/>
              <a:gd name="connsiteY1" fmla="*/ 421240 h 636998"/>
              <a:gd name="connsiteX2" fmla="*/ 1520575 w 1890445"/>
              <a:gd name="connsiteY2" fmla="*/ 246580 h 636998"/>
              <a:gd name="connsiteX3" fmla="*/ 1325366 w 1890445"/>
              <a:gd name="connsiteY3" fmla="*/ 143838 h 636998"/>
              <a:gd name="connsiteX4" fmla="*/ 976045 w 1890445"/>
              <a:gd name="connsiteY4" fmla="*/ 0 h 636998"/>
              <a:gd name="connsiteX5" fmla="*/ 863029 w 1890445"/>
              <a:gd name="connsiteY5" fmla="*/ 20548 h 636998"/>
              <a:gd name="connsiteX6" fmla="*/ 801384 w 1890445"/>
              <a:gd name="connsiteY6" fmla="*/ 30822 h 636998"/>
              <a:gd name="connsiteX7" fmla="*/ 760288 w 1890445"/>
              <a:gd name="connsiteY7" fmla="*/ 51371 h 636998"/>
              <a:gd name="connsiteX8" fmla="*/ 729465 w 1890445"/>
              <a:gd name="connsiteY8" fmla="*/ 71919 h 636998"/>
              <a:gd name="connsiteX9" fmla="*/ 616449 w 1890445"/>
              <a:gd name="connsiteY9" fmla="*/ 92467 h 636998"/>
              <a:gd name="connsiteX10" fmla="*/ 554804 w 1890445"/>
              <a:gd name="connsiteY10" fmla="*/ 102741 h 636998"/>
              <a:gd name="connsiteX11" fmla="*/ 482885 w 1890445"/>
              <a:gd name="connsiteY11" fmla="*/ 113016 h 636998"/>
              <a:gd name="connsiteX12" fmla="*/ 431514 w 1890445"/>
              <a:gd name="connsiteY12" fmla="*/ 123290 h 636998"/>
              <a:gd name="connsiteX13" fmla="*/ 369870 w 1890445"/>
              <a:gd name="connsiteY13" fmla="*/ 133564 h 636998"/>
              <a:gd name="connsiteX14" fmla="*/ 339047 w 1890445"/>
              <a:gd name="connsiteY14" fmla="*/ 143838 h 636998"/>
              <a:gd name="connsiteX15" fmla="*/ 267128 w 1890445"/>
              <a:gd name="connsiteY15" fmla="*/ 154112 h 636998"/>
              <a:gd name="connsiteX16" fmla="*/ 205483 w 1890445"/>
              <a:gd name="connsiteY16" fmla="*/ 184935 h 636998"/>
              <a:gd name="connsiteX17" fmla="*/ 154112 w 1890445"/>
              <a:gd name="connsiteY17" fmla="*/ 205483 h 636998"/>
              <a:gd name="connsiteX18" fmla="*/ 71919 w 1890445"/>
              <a:gd name="connsiteY18" fmla="*/ 246580 h 636998"/>
              <a:gd name="connsiteX19" fmla="*/ 41097 w 1890445"/>
              <a:gd name="connsiteY19" fmla="*/ 308225 h 636998"/>
              <a:gd name="connsiteX20" fmla="*/ 0 w 1890445"/>
              <a:gd name="connsiteY20" fmla="*/ 421240 h 636998"/>
              <a:gd name="connsiteX21" fmla="*/ 41097 w 1890445"/>
              <a:gd name="connsiteY21" fmla="*/ 452063 h 636998"/>
              <a:gd name="connsiteX22" fmla="*/ 71919 w 1890445"/>
              <a:gd name="connsiteY22" fmla="*/ 493159 h 636998"/>
              <a:gd name="connsiteX23" fmla="*/ 195209 w 1890445"/>
              <a:gd name="connsiteY23" fmla="*/ 554804 h 636998"/>
              <a:gd name="connsiteX24" fmla="*/ 369870 w 1890445"/>
              <a:gd name="connsiteY24" fmla="*/ 616449 h 636998"/>
              <a:gd name="connsiteX25" fmla="*/ 472611 w 1890445"/>
              <a:gd name="connsiteY25" fmla="*/ 595901 h 636998"/>
              <a:gd name="connsiteX26" fmla="*/ 513708 w 1890445"/>
              <a:gd name="connsiteY26" fmla="*/ 585627 h 636998"/>
              <a:gd name="connsiteX27" fmla="*/ 636998 w 1890445"/>
              <a:gd name="connsiteY27" fmla="*/ 534256 h 636998"/>
              <a:gd name="connsiteX28" fmla="*/ 678094 w 1890445"/>
              <a:gd name="connsiteY28" fmla="*/ 513708 h 636998"/>
              <a:gd name="connsiteX29" fmla="*/ 801384 w 1890445"/>
              <a:gd name="connsiteY29" fmla="*/ 523982 h 636998"/>
              <a:gd name="connsiteX30" fmla="*/ 1006867 w 1890445"/>
              <a:gd name="connsiteY30" fmla="*/ 606175 h 636998"/>
              <a:gd name="connsiteX31" fmla="*/ 1315092 w 1890445"/>
              <a:gd name="connsiteY31" fmla="*/ 616449 h 636998"/>
              <a:gd name="connsiteX32" fmla="*/ 1397285 w 1890445"/>
              <a:gd name="connsiteY32" fmla="*/ 626723 h 636998"/>
              <a:gd name="connsiteX33" fmla="*/ 1458930 w 1890445"/>
              <a:gd name="connsiteY33" fmla="*/ 636998 h 636998"/>
              <a:gd name="connsiteX34" fmla="*/ 1756881 w 1890445"/>
              <a:gd name="connsiteY34" fmla="*/ 626723 h 636998"/>
              <a:gd name="connsiteX35" fmla="*/ 1767155 w 1890445"/>
              <a:gd name="connsiteY35" fmla="*/ 585627 h 636998"/>
              <a:gd name="connsiteX36" fmla="*/ 1777429 w 1890445"/>
              <a:gd name="connsiteY36" fmla="*/ 523982 h 636998"/>
              <a:gd name="connsiteX37" fmla="*/ 1818526 w 1890445"/>
              <a:gd name="connsiteY37" fmla="*/ 482885 h 636998"/>
              <a:gd name="connsiteX38" fmla="*/ 1890445 w 1890445"/>
              <a:gd name="connsiteY38" fmla="*/ 421240 h 63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90445" h="636998">
                <a:moveTo>
                  <a:pt x="1890445" y="421240"/>
                </a:moveTo>
                <a:lnTo>
                  <a:pt x="1890445" y="421240"/>
                </a:lnTo>
                <a:cubicBezTo>
                  <a:pt x="1427840" y="176333"/>
                  <a:pt x="2018227" y="482310"/>
                  <a:pt x="1520575" y="246580"/>
                </a:cubicBezTo>
                <a:cubicBezTo>
                  <a:pt x="1454121" y="215102"/>
                  <a:pt x="1393940" y="170383"/>
                  <a:pt x="1325366" y="143838"/>
                </a:cubicBezTo>
                <a:cubicBezTo>
                  <a:pt x="995352" y="16091"/>
                  <a:pt x="1101590" y="83697"/>
                  <a:pt x="976045" y="0"/>
                </a:cubicBezTo>
                <a:cubicBezTo>
                  <a:pt x="794395" y="30274"/>
                  <a:pt x="1020985" y="-8171"/>
                  <a:pt x="863029" y="20548"/>
                </a:cubicBezTo>
                <a:cubicBezTo>
                  <a:pt x="842533" y="24274"/>
                  <a:pt x="821932" y="27397"/>
                  <a:pt x="801384" y="30822"/>
                </a:cubicBezTo>
                <a:cubicBezTo>
                  <a:pt x="787685" y="37672"/>
                  <a:pt x="773586" y="43772"/>
                  <a:pt x="760288" y="51371"/>
                </a:cubicBezTo>
                <a:cubicBezTo>
                  <a:pt x="749567" y="57497"/>
                  <a:pt x="740815" y="67055"/>
                  <a:pt x="729465" y="71919"/>
                </a:cubicBezTo>
                <a:cubicBezTo>
                  <a:pt x="704855" y="82466"/>
                  <a:pt x="633782" y="89800"/>
                  <a:pt x="616449" y="92467"/>
                </a:cubicBezTo>
                <a:cubicBezTo>
                  <a:pt x="595859" y="95635"/>
                  <a:pt x="575394" y="99573"/>
                  <a:pt x="554804" y="102741"/>
                </a:cubicBezTo>
                <a:cubicBezTo>
                  <a:pt x="530869" y="106423"/>
                  <a:pt x="506772" y="109035"/>
                  <a:pt x="482885" y="113016"/>
                </a:cubicBezTo>
                <a:cubicBezTo>
                  <a:pt x="465660" y="115887"/>
                  <a:pt x="448695" y="120166"/>
                  <a:pt x="431514" y="123290"/>
                </a:cubicBezTo>
                <a:cubicBezTo>
                  <a:pt x="411019" y="127016"/>
                  <a:pt x="390205" y="129045"/>
                  <a:pt x="369870" y="133564"/>
                </a:cubicBezTo>
                <a:cubicBezTo>
                  <a:pt x="359298" y="135913"/>
                  <a:pt x="349667" y="141714"/>
                  <a:pt x="339047" y="143838"/>
                </a:cubicBezTo>
                <a:cubicBezTo>
                  <a:pt x="315301" y="148587"/>
                  <a:pt x="291101" y="150687"/>
                  <a:pt x="267128" y="154112"/>
                </a:cubicBezTo>
                <a:cubicBezTo>
                  <a:pt x="246580" y="164386"/>
                  <a:pt x="226398" y="175428"/>
                  <a:pt x="205483" y="184935"/>
                </a:cubicBezTo>
                <a:cubicBezTo>
                  <a:pt x="188693" y="192567"/>
                  <a:pt x="170857" y="197754"/>
                  <a:pt x="154112" y="205483"/>
                </a:cubicBezTo>
                <a:cubicBezTo>
                  <a:pt x="126300" y="218319"/>
                  <a:pt x="71919" y="246580"/>
                  <a:pt x="71919" y="246580"/>
                </a:cubicBezTo>
                <a:cubicBezTo>
                  <a:pt x="46096" y="324048"/>
                  <a:pt x="80928" y="228562"/>
                  <a:pt x="41097" y="308225"/>
                </a:cubicBezTo>
                <a:cubicBezTo>
                  <a:pt x="10775" y="368869"/>
                  <a:pt x="13317" y="367971"/>
                  <a:pt x="0" y="421240"/>
                </a:cubicBezTo>
                <a:cubicBezTo>
                  <a:pt x="13699" y="431514"/>
                  <a:pt x="28989" y="439955"/>
                  <a:pt x="41097" y="452063"/>
                </a:cubicBezTo>
                <a:cubicBezTo>
                  <a:pt x="53205" y="464171"/>
                  <a:pt x="57672" y="483661"/>
                  <a:pt x="71919" y="493159"/>
                </a:cubicBezTo>
                <a:cubicBezTo>
                  <a:pt x="110150" y="518646"/>
                  <a:pt x="153380" y="535791"/>
                  <a:pt x="195209" y="554804"/>
                </a:cubicBezTo>
                <a:cubicBezTo>
                  <a:pt x="280432" y="593542"/>
                  <a:pt x="289973" y="593622"/>
                  <a:pt x="369870" y="616449"/>
                </a:cubicBezTo>
                <a:lnTo>
                  <a:pt x="472611" y="595901"/>
                </a:lnTo>
                <a:cubicBezTo>
                  <a:pt x="486418" y="592942"/>
                  <a:pt x="501078" y="591942"/>
                  <a:pt x="513708" y="585627"/>
                </a:cubicBezTo>
                <a:cubicBezTo>
                  <a:pt x="632176" y="526393"/>
                  <a:pt x="517682" y="554142"/>
                  <a:pt x="636998" y="534256"/>
                </a:cubicBezTo>
                <a:cubicBezTo>
                  <a:pt x="650697" y="527407"/>
                  <a:pt x="662808" y="514663"/>
                  <a:pt x="678094" y="513708"/>
                </a:cubicBezTo>
                <a:cubicBezTo>
                  <a:pt x="719253" y="511136"/>
                  <a:pt x="761732" y="512653"/>
                  <a:pt x="801384" y="523982"/>
                </a:cubicBezTo>
                <a:cubicBezTo>
                  <a:pt x="985947" y="576714"/>
                  <a:pt x="795647" y="585568"/>
                  <a:pt x="1006867" y="606175"/>
                </a:cubicBezTo>
                <a:cubicBezTo>
                  <a:pt x="1109180" y="616157"/>
                  <a:pt x="1212350" y="613024"/>
                  <a:pt x="1315092" y="616449"/>
                </a:cubicBezTo>
                <a:lnTo>
                  <a:pt x="1397285" y="626723"/>
                </a:lnTo>
                <a:cubicBezTo>
                  <a:pt x="1417907" y="629669"/>
                  <a:pt x="1438098" y="636998"/>
                  <a:pt x="1458930" y="636998"/>
                </a:cubicBezTo>
                <a:cubicBezTo>
                  <a:pt x="1558306" y="636998"/>
                  <a:pt x="1657564" y="630148"/>
                  <a:pt x="1756881" y="626723"/>
                </a:cubicBezTo>
                <a:cubicBezTo>
                  <a:pt x="1760306" y="613024"/>
                  <a:pt x="1764386" y="599473"/>
                  <a:pt x="1767155" y="585627"/>
                </a:cubicBezTo>
                <a:cubicBezTo>
                  <a:pt x="1771240" y="565200"/>
                  <a:pt x="1768113" y="542614"/>
                  <a:pt x="1777429" y="523982"/>
                </a:cubicBezTo>
                <a:cubicBezTo>
                  <a:pt x="1786093" y="506654"/>
                  <a:pt x="1802406" y="493631"/>
                  <a:pt x="1818526" y="482885"/>
                </a:cubicBezTo>
                <a:cubicBezTo>
                  <a:pt x="1873077" y="446518"/>
                  <a:pt x="1878458" y="431514"/>
                  <a:pt x="1890445" y="421240"/>
                </a:cubicBezTo>
                <a:close/>
              </a:path>
            </a:pathLst>
          </a:cu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7606A88-F420-8EC0-7906-853E794C3EA6}"/>
              </a:ext>
            </a:extLst>
          </p:cNvPr>
          <p:cNvSpPr/>
          <p:nvPr/>
        </p:nvSpPr>
        <p:spPr>
          <a:xfrm>
            <a:off x="4304872" y="1119503"/>
            <a:ext cx="446360" cy="257234"/>
          </a:xfrm>
          <a:custGeom>
            <a:avLst/>
            <a:gdLst>
              <a:gd name="connsiteX0" fmla="*/ 0 w 446360"/>
              <a:gd name="connsiteY0" fmla="*/ 31203 h 257234"/>
              <a:gd name="connsiteX1" fmla="*/ 0 w 446360"/>
              <a:gd name="connsiteY1" fmla="*/ 31203 h 257234"/>
              <a:gd name="connsiteX2" fmla="*/ 51371 w 446360"/>
              <a:gd name="connsiteY2" fmla="*/ 164767 h 257234"/>
              <a:gd name="connsiteX3" fmla="*/ 102741 w 446360"/>
              <a:gd name="connsiteY3" fmla="*/ 175041 h 257234"/>
              <a:gd name="connsiteX4" fmla="*/ 287676 w 446360"/>
              <a:gd name="connsiteY4" fmla="*/ 195589 h 257234"/>
              <a:gd name="connsiteX5" fmla="*/ 369870 w 446360"/>
              <a:gd name="connsiteY5" fmla="*/ 216137 h 257234"/>
              <a:gd name="connsiteX6" fmla="*/ 431515 w 446360"/>
              <a:gd name="connsiteY6" fmla="*/ 257234 h 257234"/>
              <a:gd name="connsiteX7" fmla="*/ 431515 w 446360"/>
              <a:gd name="connsiteY7" fmla="*/ 123670 h 257234"/>
              <a:gd name="connsiteX8" fmla="*/ 380144 w 446360"/>
              <a:gd name="connsiteY8" fmla="*/ 113396 h 257234"/>
              <a:gd name="connsiteX9" fmla="*/ 256854 w 446360"/>
              <a:gd name="connsiteY9" fmla="*/ 62025 h 257234"/>
              <a:gd name="connsiteX10" fmla="*/ 164386 w 446360"/>
              <a:gd name="connsiteY10" fmla="*/ 31203 h 257234"/>
              <a:gd name="connsiteX11" fmla="*/ 20548 w 446360"/>
              <a:gd name="connsiteY11" fmla="*/ 10654 h 257234"/>
              <a:gd name="connsiteX12" fmla="*/ 0 w 446360"/>
              <a:gd name="connsiteY12" fmla="*/ 31203 h 25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360" h="257234">
                <a:moveTo>
                  <a:pt x="0" y="31203"/>
                </a:moveTo>
                <a:lnTo>
                  <a:pt x="0" y="31203"/>
                </a:lnTo>
                <a:cubicBezTo>
                  <a:pt x="17124" y="75724"/>
                  <a:pt x="23646" y="125951"/>
                  <a:pt x="51371" y="164767"/>
                </a:cubicBezTo>
                <a:cubicBezTo>
                  <a:pt x="61521" y="178977"/>
                  <a:pt x="85560" y="171917"/>
                  <a:pt x="102741" y="175041"/>
                </a:cubicBezTo>
                <a:cubicBezTo>
                  <a:pt x="189321" y="190783"/>
                  <a:pt x="174792" y="186182"/>
                  <a:pt x="287676" y="195589"/>
                </a:cubicBezTo>
                <a:cubicBezTo>
                  <a:pt x="315074" y="202438"/>
                  <a:pt x="343912" y="205012"/>
                  <a:pt x="369870" y="216137"/>
                </a:cubicBezTo>
                <a:cubicBezTo>
                  <a:pt x="392569" y="225865"/>
                  <a:pt x="431515" y="257234"/>
                  <a:pt x="431515" y="257234"/>
                </a:cubicBezTo>
                <a:cubicBezTo>
                  <a:pt x="442338" y="213943"/>
                  <a:pt x="458662" y="168915"/>
                  <a:pt x="431515" y="123670"/>
                </a:cubicBezTo>
                <a:cubicBezTo>
                  <a:pt x="422530" y="108696"/>
                  <a:pt x="397268" y="116821"/>
                  <a:pt x="380144" y="113396"/>
                </a:cubicBezTo>
                <a:cubicBezTo>
                  <a:pt x="265694" y="44725"/>
                  <a:pt x="400037" y="119297"/>
                  <a:pt x="256854" y="62025"/>
                </a:cubicBezTo>
                <a:cubicBezTo>
                  <a:pt x="153664" y="20750"/>
                  <a:pt x="331056" y="58981"/>
                  <a:pt x="164386" y="31203"/>
                </a:cubicBezTo>
                <a:cubicBezTo>
                  <a:pt x="45030" y="-8583"/>
                  <a:pt x="109326" y="-4142"/>
                  <a:pt x="20548" y="10654"/>
                </a:cubicBezTo>
                <a:cubicBezTo>
                  <a:pt x="17170" y="11217"/>
                  <a:pt x="3425" y="27778"/>
                  <a:pt x="0" y="31203"/>
                </a:cubicBezTo>
                <a:close/>
              </a:path>
            </a:pathLst>
          </a:custGeom>
          <a:solidFill>
            <a:srgbClr val="FFFF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764D4FE-2FB0-8D3F-A575-419EF0E13C6B}"/>
              </a:ext>
            </a:extLst>
          </p:cNvPr>
          <p:cNvSpPr/>
          <p:nvPr/>
        </p:nvSpPr>
        <p:spPr>
          <a:xfrm>
            <a:off x="3112299" y="852755"/>
            <a:ext cx="1161750" cy="431515"/>
          </a:xfrm>
          <a:custGeom>
            <a:avLst/>
            <a:gdLst>
              <a:gd name="connsiteX0" fmla="*/ 1110380 w 1161750"/>
              <a:gd name="connsiteY0" fmla="*/ 226032 h 431515"/>
              <a:gd name="connsiteX1" fmla="*/ 1110380 w 1161750"/>
              <a:gd name="connsiteY1" fmla="*/ 226032 h 431515"/>
              <a:gd name="connsiteX2" fmla="*/ 1017912 w 1161750"/>
              <a:gd name="connsiteY2" fmla="*/ 195209 h 431515"/>
              <a:gd name="connsiteX3" fmla="*/ 945993 w 1161750"/>
              <a:gd name="connsiteY3" fmla="*/ 184935 h 431515"/>
              <a:gd name="connsiteX4" fmla="*/ 884348 w 1161750"/>
              <a:gd name="connsiteY4" fmla="*/ 174661 h 431515"/>
              <a:gd name="connsiteX5" fmla="*/ 709688 w 1161750"/>
              <a:gd name="connsiteY5" fmla="*/ 246580 h 431515"/>
              <a:gd name="connsiteX6" fmla="*/ 668591 w 1161750"/>
              <a:gd name="connsiteY6" fmla="*/ 277402 h 431515"/>
              <a:gd name="connsiteX7" fmla="*/ 637768 w 1161750"/>
              <a:gd name="connsiteY7" fmla="*/ 297951 h 431515"/>
              <a:gd name="connsiteX8" fmla="*/ 504204 w 1161750"/>
              <a:gd name="connsiteY8" fmla="*/ 380144 h 431515"/>
              <a:gd name="connsiteX9" fmla="*/ 411737 w 1161750"/>
              <a:gd name="connsiteY9" fmla="*/ 400692 h 431515"/>
              <a:gd name="connsiteX10" fmla="*/ 226802 w 1161750"/>
              <a:gd name="connsiteY10" fmla="*/ 421241 h 431515"/>
              <a:gd name="connsiteX11" fmla="*/ 144609 w 1161750"/>
              <a:gd name="connsiteY11" fmla="*/ 431515 h 431515"/>
              <a:gd name="connsiteX12" fmla="*/ 41867 w 1161750"/>
              <a:gd name="connsiteY12" fmla="*/ 400692 h 431515"/>
              <a:gd name="connsiteX13" fmla="*/ 21319 w 1161750"/>
              <a:gd name="connsiteY13" fmla="*/ 246580 h 431515"/>
              <a:gd name="connsiteX14" fmla="*/ 52141 w 1161750"/>
              <a:gd name="connsiteY14" fmla="*/ 226032 h 431515"/>
              <a:gd name="connsiteX15" fmla="*/ 113786 w 1161750"/>
              <a:gd name="connsiteY15" fmla="*/ 205483 h 431515"/>
              <a:gd name="connsiteX16" fmla="*/ 175431 w 1161750"/>
              <a:gd name="connsiteY16" fmla="*/ 174661 h 431515"/>
              <a:gd name="connsiteX17" fmla="*/ 257625 w 1161750"/>
              <a:gd name="connsiteY17" fmla="*/ 154112 h 431515"/>
              <a:gd name="connsiteX18" fmla="*/ 442559 w 1161750"/>
              <a:gd name="connsiteY18" fmla="*/ 123290 h 431515"/>
              <a:gd name="connsiteX19" fmla="*/ 493930 w 1161750"/>
              <a:gd name="connsiteY19" fmla="*/ 113016 h 431515"/>
              <a:gd name="connsiteX20" fmla="*/ 565849 w 1161750"/>
              <a:gd name="connsiteY20" fmla="*/ 102742 h 431515"/>
              <a:gd name="connsiteX21" fmla="*/ 709688 w 1161750"/>
              <a:gd name="connsiteY21" fmla="*/ 61645 h 431515"/>
              <a:gd name="connsiteX22" fmla="*/ 740510 w 1161750"/>
              <a:gd name="connsiteY22" fmla="*/ 30823 h 431515"/>
              <a:gd name="connsiteX23" fmla="*/ 832977 w 1161750"/>
              <a:gd name="connsiteY23" fmla="*/ 0 h 431515"/>
              <a:gd name="connsiteX24" fmla="*/ 1141202 w 1161750"/>
              <a:gd name="connsiteY24" fmla="*/ 102742 h 431515"/>
              <a:gd name="connsiteX25" fmla="*/ 1161750 w 1161750"/>
              <a:gd name="connsiteY25" fmla="*/ 133564 h 431515"/>
              <a:gd name="connsiteX26" fmla="*/ 1100105 w 1161750"/>
              <a:gd name="connsiteY26" fmla="*/ 174661 h 431515"/>
              <a:gd name="connsiteX27" fmla="*/ 1110380 w 1161750"/>
              <a:gd name="connsiteY27" fmla="*/ 226032 h 43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1750" h="431515">
                <a:moveTo>
                  <a:pt x="1110380" y="226032"/>
                </a:moveTo>
                <a:lnTo>
                  <a:pt x="1110380" y="226032"/>
                </a:lnTo>
                <a:cubicBezTo>
                  <a:pt x="1079557" y="215758"/>
                  <a:pt x="1049432" y="203089"/>
                  <a:pt x="1017912" y="195209"/>
                </a:cubicBezTo>
                <a:cubicBezTo>
                  <a:pt x="994419" y="189336"/>
                  <a:pt x="969928" y="188617"/>
                  <a:pt x="945993" y="184935"/>
                </a:cubicBezTo>
                <a:cubicBezTo>
                  <a:pt x="925403" y="181767"/>
                  <a:pt x="904896" y="178086"/>
                  <a:pt x="884348" y="174661"/>
                </a:cubicBezTo>
                <a:cubicBezTo>
                  <a:pt x="819452" y="193202"/>
                  <a:pt x="767403" y="203294"/>
                  <a:pt x="709688" y="246580"/>
                </a:cubicBezTo>
                <a:cubicBezTo>
                  <a:pt x="695989" y="256854"/>
                  <a:pt x="682525" y="267449"/>
                  <a:pt x="668591" y="277402"/>
                </a:cubicBezTo>
                <a:cubicBezTo>
                  <a:pt x="658543" y="284579"/>
                  <a:pt x="647647" y="290542"/>
                  <a:pt x="637768" y="297951"/>
                </a:cubicBezTo>
                <a:cubicBezTo>
                  <a:pt x="579991" y="341284"/>
                  <a:pt x="581548" y="352846"/>
                  <a:pt x="504204" y="380144"/>
                </a:cubicBezTo>
                <a:cubicBezTo>
                  <a:pt x="474430" y="390653"/>
                  <a:pt x="442698" y="394500"/>
                  <a:pt x="411737" y="400692"/>
                </a:cubicBezTo>
                <a:cubicBezTo>
                  <a:pt x="331398" y="416760"/>
                  <a:pt x="327332" y="411188"/>
                  <a:pt x="226802" y="421241"/>
                </a:cubicBezTo>
                <a:cubicBezTo>
                  <a:pt x="199328" y="423988"/>
                  <a:pt x="172007" y="428090"/>
                  <a:pt x="144609" y="431515"/>
                </a:cubicBezTo>
                <a:cubicBezTo>
                  <a:pt x="110362" y="421241"/>
                  <a:pt x="71944" y="420027"/>
                  <a:pt x="41867" y="400692"/>
                </a:cubicBezTo>
                <a:cubicBezTo>
                  <a:pt x="-18022" y="362192"/>
                  <a:pt x="-2951" y="299975"/>
                  <a:pt x="21319" y="246580"/>
                </a:cubicBezTo>
                <a:cubicBezTo>
                  <a:pt x="26429" y="235339"/>
                  <a:pt x="40857" y="231047"/>
                  <a:pt x="52141" y="226032"/>
                </a:cubicBezTo>
                <a:cubicBezTo>
                  <a:pt x="71934" y="217235"/>
                  <a:pt x="93792" y="213814"/>
                  <a:pt x="113786" y="205483"/>
                </a:cubicBezTo>
                <a:cubicBezTo>
                  <a:pt x="134992" y="196647"/>
                  <a:pt x="153796" y="182388"/>
                  <a:pt x="175431" y="174661"/>
                </a:cubicBezTo>
                <a:cubicBezTo>
                  <a:pt x="202027" y="165162"/>
                  <a:pt x="230134" y="160580"/>
                  <a:pt x="257625" y="154112"/>
                </a:cubicBezTo>
                <a:cubicBezTo>
                  <a:pt x="406305" y="119128"/>
                  <a:pt x="293233" y="144622"/>
                  <a:pt x="442559" y="123290"/>
                </a:cubicBezTo>
                <a:cubicBezTo>
                  <a:pt x="459846" y="120820"/>
                  <a:pt x="476705" y="115887"/>
                  <a:pt x="493930" y="113016"/>
                </a:cubicBezTo>
                <a:cubicBezTo>
                  <a:pt x="517817" y="109035"/>
                  <a:pt x="541876" y="106167"/>
                  <a:pt x="565849" y="102742"/>
                </a:cubicBezTo>
                <a:cubicBezTo>
                  <a:pt x="613795" y="89043"/>
                  <a:pt x="674428" y="96905"/>
                  <a:pt x="709688" y="61645"/>
                </a:cubicBezTo>
                <a:cubicBezTo>
                  <a:pt x="719962" y="51371"/>
                  <a:pt x="727514" y="37321"/>
                  <a:pt x="740510" y="30823"/>
                </a:cubicBezTo>
                <a:cubicBezTo>
                  <a:pt x="769570" y="16293"/>
                  <a:pt x="832977" y="0"/>
                  <a:pt x="832977" y="0"/>
                </a:cubicBezTo>
                <a:cubicBezTo>
                  <a:pt x="1221490" y="41627"/>
                  <a:pt x="1074500" y="-64014"/>
                  <a:pt x="1141202" y="102742"/>
                </a:cubicBezTo>
                <a:cubicBezTo>
                  <a:pt x="1145788" y="114207"/>
                  <a:pt x="1154901" y="123290"/>
                  <a:pt x="1161750" y="133564"/>
                </a:cubicBezTo>
                <a:cubicBezTo>
                  <a:pt x="1136795" y="146041"/>
                  <a:pt x="1115795" y="151127"/>
                  <a:pt x="1100105" y="174661"/>
                </a:cubicBezTo>
                <a:cubicBezTo>
                  <a:pt x="1070665" y="218820"/>
                  <a:pt x="1108668" y="217470"/>
                  <a:pt x="1110380" y="226032"/>
                </a:cubicBezTo>
                <a:close/>
              </a:path>
            </a:pathLst>
          </a:custGeom>
          <a:solidFill>
            <a:srgbClr val="FEC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E4E113F-FE51-B05F-7C40-71A39337B938}"/>
              </a:ext>
            </a:extLst>
          </p:cNvPr>
          <p:cNvSpPr/>
          <p:nvPr/>
        </p:nvSpPr>
        <p:spPr>
          <a:xfrm>
            <a:off x="4602822" y="1551398"/>
            <a:ext cx="757753" cy="986319"/>
          </a:xfrm>
          <a:custGeom>
            <a:avLst/>
            <a:gdLst>
              <a:gd name="connsiteX0" fmla="*/ 0 w 757753"/>
              <a:gd name="connsiteY0" fmla="*/ 811658 h 986319"/>
              <a:gd name="connsiteX1" fmla="*/ 0 w 757753"/>
              <a:gd name="connsiteY1" fmla="*/ 811658 h 986319"/>
              <a:gd name="connsiteX2" fmla="*/ 133565 w 757753"/>
              <a:gd name="connsiteY2" fmla="*/ 708917 h 986319"/>
              <a:gd name="connsiteX3" fmla="*/ 215758 w 757753"/>
              <a:gd name="connsiteY3" fmla="*/ 657546 h 986319"/>
              <a:gd name="connsiteX4" fmla="*/ 267129 w 757753"/>
              <a:gd name="connsiteY4" fmla="*/ 575353 h 986319"/>
              <a:gd name="connsiteX5" fmla="*/ 380144 w 757753"/>
              <a:gd name="connsiteY5" fmla="*/ 410966 h 986319"/>
              <a:gd name="connsiteX6" fmla="*/ 452063 w 757753"/>
              <a:gd name="connsiteY6" fmla="*/ 318499 h 986319"/>
              <a:gd name="connsiteX7" fmla="*/ 534257 w 757753"/>
              <a:gd name="connsiteY7" fmla="*/ 205483 h 986319"/>
              <a:gd name="connsiteX8" fmla="*/ 575353 w 757753"/>
              <a:gd name="connsiteY8" fmla="*/ 164386 h 986319"/>
              <a:gd name="connsiteX9" fmla="*/ 636998 w 757753"/>
              <a:gd name="connsiteY9" fmla="*/ 113015 h 986319"/>
              <a:gd name="connsiteX10" fmla="*/ 688369 w 757753"/>
              <a:gd name="connsiteY10" fmla="*/ 41096 h 986319"/>
              <a:gd name="connsiteX11" fmla="*/ 698643 w 757753"/>
              <a:gd name="connsiteY11" fmla="*/ 0 h 986319"/>
              <a:gd name="connsiteX12" fmla="*/ 739740 w 757753"/>
              <a:gd name="connsiteY12" fmla="*/ 92467 h 986319"/>
              <a:gd name="connsiteX13" fmla="*/ 750014 w 757753"/>
              <a:gd name="connsiteY13" fmla="*/ 154112 h 986319"/>
              <a:gd name="connsiteX14" fmla="*/ 719191 w 757753"/>
              <a:gd name="connsiteY14" fmla="*/ 482885 h 986319"/>
              <a:gd name="connsiteX15" fmla="*/ 688369 w 757753"/>
              <a:gd name="connsiteY15" fmla="*/ 595901 h 986319"/>
              <a:gd name="connsiteX16" fmla="*/ 657547 w 757753"/>
              <a:gd name="connsiteY16" fmla="*/ 708917 h 986319"/>
              <a:gd name="connsiteX17" fmla="*/ 616450 w 757753"/>
              <a:gd name="connsiteY17" fmla="*/ 811658 h 986319"/>
              <a:gd name="connsiteX18" fmla="*/ 606176 w 757753"/>
              <a:gd name="connsiteY18" fmla="*/ 842481 h 986319"/>
              <a:gd name="connsiteX19" fmla="*/ 565079 w 757753"/>
              <a:gd name="connsiteY19" fmla="*/ 873303 h 986319"/>
              <a:gd name="connsiteX20" fmla="*/ 523982 w 757753"/>
              <a:gd name="connsiteY20" fmla="*/ 934948 h 986319"/>
              <a:gd name="connsiteX21" fmla="*/ 482886 w 757753"/>
              <a:gd name="connsiteY21" fmla="*/ 945222 h 986319"/>
              <a:gd name="connsiteX22" fmla="*/ 431515 w 757753"/>
              <a:gd name="connsiteY22" fmla="*/ 965771 h 986319"/>
              <a:gd name="connsiteX23" fmla="*/ 380144 w 757753"/>
              <a:gd name="connsiteY23" fmla="*/ 976045 h 986319"/>
              <a:gd name="connsiteX24" fmla="*/ 349322 w 757753"/>
              <a:gd name="connsiteY24" fmla="*/ 986319 h 986319"/>
              <a:gd name="connsiteX25" fmla="*/ 123290 w 757753"/>
              <a:gd name="connsiteY25" fmla="*/ 955496 h 986319"/>
              <a:gd name="connsiteX26" fmla="*/ 82194 w 757753"/>
              <a:gd name="connsiteY26" fmla="*/ 934948 h 986319"/>
              <a:gd name="connsiteX27" fmla="*/ 61645 w 757753"/>
              <a:gd name="connsiteY27" fmla="*/ 914400 h 986319"/>
              <a:gd name="connsiteX28" fmla="*/ 10275 w 757753"/>
              <a:gd name="connsiteY28" fmla="*/ 832206 h 986319"/>
              <a:gd name="connsiteX29" fmla="*/ 0 w 757753"/>
              <a:gd name="connsiteY29" fmla="*/ 811658 h 9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7753" h="986319">
                <a:moveTo>
                  <a:pt x="0" y="811658"/>
                </a:moveTo>
                <a:lnTo>
                  <a:pt x="0" y="811658"/>
                </a:lnTo>
                <a:cubicBezTo>
                  <a:pt x="44522" y="777411"/>
                  <a:pt x="87858" y="741565"/>
                  <a:pt x="133565" y="708917"/>
                </a:cubicBezTo>
                <a:cubicBezTo>
                  <a:pt x="159856" y="690138"/>
                  <a:pt x="192912" y="680392"/>
                  <a:pt x="215758" y="657546"/>
                </a:cubicBezTo>
                <a:cubicBezTo>
                  <a:pt x="238604" y="634700"/>
                  <a:pt x="249207" y="602235"/>
                  <a:pt x="267129" y="575353"/>
                </a:cubicBezTo>
                <a:cubicBezTo>
                  <a:pt x="304014" y="520025"/>
                  <a:pt x="380144" y="410966"/>
                  <a:pt x="380144" y="410966"/>
                </a:cubicBezTo>
                <a:cubicBezTo>
                  <a:pt x="402707" y="343278"/>
                  <a:pt x="374444" y="412750"/>
                  <a:pt x="452063" y="318499"/>
                </a:cubicBezTo>
                <a:cubicBezTo>
                  <a:pt x="481675" y="282541"/>
                  <a:pt x="501319" y="238421"/>
                  <a:pt x="534257" y="205483"/>
                </a:cubicBezTo>
                <a:cubicBezTo>
                  <a:pt x="547956" y="191784"/>
                  <a:pt x="560644" y="176994"/>
                  <a:pt x="575353" y="164386"/>
                </a:cubicBezTo>
                <a:cubicBezTo>
                  <a:pt x="675478" y="78565"/>
                  <a:pt x="530124" y="219892"/>
                  <a:pt x="636998" y="113015"/>
                </a:cubicBezTo>
                <a:cubicBezTo>
                  <a:pt x="665078" y="28774"/>
                  <a:pt x="618720" y="152534"/>
                  <a:pt x="688369" y="41096"/>
                </a:cubicBezTo>
                <a:cubicBezTo>
                  <a:pt x="695853" y="29122"/>
                  <a:pt x="695218" y="13699"/>
                  <a:pt x="698643" y="0"/>
                </a:cubicBezTo>
                <a:cubicBezTo>
                  <a:pt x="712342" y="30822"/>
                  <a:pt x="729074" y="60468"/>
                  <a:pt x="739740" y="92467"/>
                </a:cubicBezTo>
                <a:cubicBezTo>
                  <a:pt x="746328" y="112230"/>
                  <a:pt x="750014" y="133280"/>
                  <a:pt x="750014" y="154112"/>
                </a:cubicBezTo>
                <a:cubicBezTo>
                  <a:pt x="750014" y="435455"/>
                  <a:pt x="780926" y="359421"/>
                  <a:pt x="719191" y="482885"/>
                </a:cubicBezTo>
                <a:cubicBezTo>
                  <a:pt x="699415" y="581769"/>
                  <a:pt x="720957" y="485101"/>
                  <a:pt x="688369" y="595901"/>
                </a:cubicBezTo>
                <a:cubicBezTo>
                  <a:pt x="677351" y="633362"/>
                  <a:pt x="668565" y="671456"/>
                  <a:pt x="657547" y="708917"/>
                </a:cubicBezTo>
                <a:cubicBezTo>
                  <a:pt x="628315" y="808305"/>
                  <a:pt x="649399" y="734775"/>
                  <a:pt x="616450" y="811658"/>
                </a:cubicBezTo>
                <a:cubicBezTo>
                  <a:pt x="612184" y="821612"/>
                  <a:pt x="613109" y="834161"/>
                  <a:pt x="606176" y="842481"/>
                </a:cubicBezTo>
                <a:cubicBezTo>
                  <a:pt x="595214" y="855636"/>
                  <a:pt x="578778" y="863029"/>
                  <a:pt x="565079" y="873303"/>
                </a:cubicBezTo>
                <a:cubicBezTo>
                  <a:pt x="555271" y="902726"/>
                  <a:pt x="555673" y="916839"/>
                  <a:pt x="523982" y="934948"/>
                </a:cubicBezTo>
                <a:cubicBezTo>
                  <a:pt x="511722" y="941954"/>
                  <a:pt x="496282" y="940757"/>
                  <a:pt x="482886" y="945222"/>
                </a:cubicBezTo>
                <a:cubicBezTo>
                  <a:pt x="465390" y="951054"/>
                  <a:pt x="449180" y="960471"/>
                  <a:pt x="431515" y="965771"/>
                </a:cubicBezTo>
                <a:cubicBezTo>
                  <a:pt x="414789" y="970789"/>
                  <a:pt x="397085" y="971810"/>
                  <a:pt x="380144" y="976045"/>
                </a:cubicBezTo>
                <a:cubicBezTo>
                  <a:pt x="369638" y="978672"/>
                  <a:pt x="359596" y="982894"/>
                  <a:pt x="349322" y="986319"/>
                </a:cubicBezTo>
                <a:cubicBezTo>
                  <a:pt x="220256" y="978252"/>
                  <a:pt x="214557" y="992003"/>
                  <a:pt x="123290" y="955496"/>
                </a:cubicBezTo>
                <a:cubicBezTo>
                  <a:pt x="109070" y="949808"/>
                  <a:pt x="94937" y="943443"/>
                  <a:pt x="82194" y="934948"/>
                </a:cubicBezTo>
                <a:cubicBezTo>
                  <a:pt x="74134" y="929575"/>
                  <a:pt x="67846" y="921841"/>
                  <a:pt x="61645" y="914400"/>
                </a:cubicBezTo>
                <a:cubicBezTo>
                  <a:pt x="35615" y="883164"/>
                  <a:pt x="25975" y="868840"/>
                  <a:pt x="10275" y="832206"/>
                </a:cubicBezTo>
                <a:cubicBezTo>
                  <a:pt x="-3892" y="799149"/>
                  <a:pt x="1712" y="815083"/>
                  <a:pt x="0" y="811658"/>
                </a:cubicBezTo>
                <a:close/>
              </a:path>
            </a:pathLst>
          </a:custGeom>
          <a:solidFill>
            <a:srgbClr val="FD8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506AEA0-F9E4-A0A8-25F8-AD365BA12086}"/>
              </a:ext>
            </a:extLst>
          </p:cNvPr>
          <p:cNvSpPr/>
          <p:nvPr/>
        </p:nvSpPr>
        <p:spPr>
          <a:xfrm>
            <a:off x="4044887" y="1530058"/>
            <a:ext cx="599971" cy="761079"/>
          </a:xfrm>
          <a:custGeom>
            <a:avLst/>
            <a:gdLst>
              <a:gd name="connsiteX0" fmla="*/ 557935 w 599971"/>
              <a:gd name="connsiteY0" fmla="*/ 41888 h 761079"/>
              <a:gd name="connsiteX1" fmla="*/ 557935 w 599971"/>
              <a:gd name="connsiteY1" fmla="*/ 41888 h 761079"/>
              <a:gd name="connsiteX2" fmla="*/ 527113 w 599971"/>
              <a:gd name="connsiteY2" fmla="*/ 175452 h 761079"/>
              <a:gd name="connsiteX3" fmla="*/ 506565 w 599971"/>
              <a:gd name="connsiteY3" fmla="*/ 278194 h 761079"/>
              <a:gd name="connsiteX4" fmla="*/ 444920 w 599971"/>
              <a:gd name="connsiteY4" fmla="*/ 422032 h 761079"/>
              <a:gd name="connsiteX5" fmla="*/ 434646 w 599971"/>
              <a:gd name="connsiteY5" fmla="*/ 627515 h 761079"/>
              <a:gd name="connsiteX6" fmla="*/ 414097 w 599971"/>
              <a:gd name="connsiteY6" fmla="*/ 658338 h 761079"/>
              <a:gd name="connsiteX7" fmla="*/ 373001 w 599971"/>
              <a:gd name="connsiteY7" fmla="*/ 709708 h 761079"/>
              <a:gd name="connsiteX8" fmla="*/ 331904 w 599971"/>
              <a:gd name="connsiteY8" fmla="*/ 740531 h 761079"/>
              <a:gd name="connsiteX9" fmla="*/ 229162 w 599971"/>
              <a:gd name="connsiteY9" fmla="*/ 761079 h 761079"/>
              <a:gd name="connsiteX10" fmla="*/ 54502 w 599971"/>
              <a:gd name="connsiteY10" fmla="*/ 719982 h 761079"/>
              <a:gd name="connsiteX11" fmla="*/ 23679 w 599971"/>
              <a:gd name="connsiteY11" fmla="*/ 689160 h 761079"/>
              <a:gd name="connsiteX12" fmla="*/ 13405 w 599971"/>
              <a:gd name="connsiteY12" fmla="*/ 658338 h 761079"/>
              <a:gd name="connsiteX13" fmla="*/ 33953 w 599971"/>
              <a:gd name="connsiteY13" fmla="*/ 411758 h 761079"/>
              <a:gd name="connsiteX14" fmla="*/ 64776 w 599971"/>
              <a:gd name="connsiteY14" fmla="*/ 329564 h 761079"/>
              <a:gd name="connsiteX15" fmla="*/ 105873 w 599971"/>
              <a:gd name="connsiteY15" fmla="*/ 288468 h 761079"/>
              <a:gd name="connsiteX16" fmla="*/ 136695 w 599971"/>
              <a:gd name="connsiteY16" fmla="*/ 247371 h 761079"/>
              <a:gd name="connsiteX17" fmla="*/ 270259 w 599971"/>
              <a:gd name="connsiteY17" fmla="*/ 175452 h 761079"/>
              <a:gd name="connsiteX18" fmla="*/ 331904 w 599971"/>
              <a:gd name="connsiteY18" fmla="*/ 82985 h 761079"/>
              <a:gd name="connsiteX19" fmla="*/ 486016 w 599971"/>
              <a:gd name="connsiteY19" fmla="*/ 791 h 761079"/>
              <a:gd name="connsiteX20" fmla="*/ 599032 w 599971"/>
              <a:gd name="connsiteY20" fmla="*/ 21340 h 761079"/>
              <a:gd name="connsiteX21" fmla="*/ 496291 w 599971"/>
              <a:gd name="connsiteY21" fmla="*/ 31614 h 761079"/>
              <a:gd name="connsiteX22" fmla="*/ 547661 w 599971"/>
              <a:gd name="connsiteY22" fmla="*/ 62436 h 761079"/>
              <a:gd name="connsiteX23" fmla="*/ 557935 w 599971"/>
              <a:gd name="connsiteY23" fmla="*/ 41888 h 76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971" h="761079">
                <a:moveTo>
                  <a:pt x="557935" y="41888"/>
                </a:moveTo>
                <a:lnTo>
                  <a:pt x="557935" y="41888"/>
                </a:lnTo>
                <a:cubicBezTo>
                  <a:pt x="547661" y="86409"/>
                  <a:pt x="536526" y="130741"/>
                  <a:pt x="527113" y="175452"/>
                </a:cubicBezTo>
                <a:cubicBezTo>
                  <a:pt x="523213" y="193977"/>
                  <a:pt x="515997" y="255557"/>
                  <a:pt x="506565" y="278194"/>
                </a:cubicBezTo>
                <a:cubicBezTo>
                  <a:pt x="421927" y="481324"/>
                  <a:pt x="499093" y="259511"/>
                  <a:pt x="444920" y="422032"/>
                </a:cubicBezTo>
                <a:cubicBezTo>
                  <a:pt x="441495" y="490526"/>
                  <a:pt x="443516" y="559511"/>
                  <a:pt x="434646" y="627515"/>
                </a:cubicBezTo>
                <a:cubicBezTo>
                  <a:pt x="433049" y="639760"/>
                  <a:pt x="421506" y="648459"/>
                  <a:pt x="414097" y="658338"/>
                </a:cubicBezTo>
                <a:cubicBezTo>
                  <a:pt x="400940" y="675881"/>
                  <a:pt x="388507" y="694202"/>
                  <a:pt x="373001" y="709708"/>
                </a:cubicBezTo>
                <a:cubicBezTo>
                  <a:pt x="360893" y="721816"/>
                  <a:pt x="346772" y="732035"/>
                  <a:pt x="331904" y="740531"/>
                </a:cubicBezTo>
                <a:cubicBezTo>
                  <a:pt x="307995" y="754194"/>
                  <a:pt x="244972" y="758820"/>
                  <a:pt x="229162" y="761079"/>
                </a:cubicBezTo>
                <a:cubicBezTo>
                  <a:pt x="140422" y="748402"/>
                  <a:pt x="108458" y="764946"/>
                  <a:pt x="54502" y="719982"/>
                </a:cubicBezTo>
                <a:cubicBezTo>
                  <a:pt x="43340" y="710680"/>
                  <a:pt x="33953" y="699434"/>
                  <a:pt x="23679" y="689160"/>
                </a:cubicBezTo>
                <a:cubicBezTo>
                  <a:pt x="20254" y="678886"/>
                  <a:pt x="16380" y="668751"/>
                  <a:pt x="13405" y="658338"/>
                </a:cubicBezTo>
                <a:cubicBezTo>
                  <a:pt x="-14621" y="560247"/>
                  <a:pt x="5715" y="581183"/>
                  <a:pt x="33953" y="411758"/>
                </a:cubicBezTo>
                <a:cubicBezTo>
                  <a:pt x="38408" y="385028"/>
                  <a:pt x="48255" y="351592"/>
                  <a:pt x="64776" y="329564"/>
                </a:cubicBezTo>
                <a:cubicBezTo>
                  <a:pt x="76400" y="314066"/>
                  <a:pt x="93116" y="303048"/>
                  <a:pt x="105873" y="288468"/>
                </a:cubicBezTo>
                <a:cubicBezTo>
                  <a:pt x="117149" y="275581"/>
                  <a:pt x="123897" y="258747"/>
                  <a:pt x="136695" y="247371"/>
                </a:cubicBezTo>
                <a:cubicBezTo>
                  <a:pt x="179803" y="209053"/>
                  <a:pt x="218138" y="197790"/>
                  <a:pt x="270259" y="175452"/>
                </a:cubicBezTo>
                <a:cubicBezTo>
                  <a:pt x="276612" y="164863"/>
                  <a:pt x="317637" y="92497"/>
                  <a:pt x="331904" y="82985"/>
                </a:cubicBezTo>
                <a:cubicBezTo>
                  <a:pt x="380346" y="50690"/>
                  <a:pt x="486016" y="791"/>
                  <a:pt x="486016" y="791"/>
                </a:cubicBezTo>
                <a:cubicBezTo>
                  <a:pt x="523688" y="7641"/>
                  <a:pt x="586923" y="-14985"/>
                  <a:pt x="599032" y="21340"/>
                </a:cubicBezTo>
                <a:cubicBezTo>
                  <a:pt x="609917" y="53991"/>
                  <a:pt x="523167" y="10114"/>
                  <a:pt x="496291" y="31614"/>
                </a:cubicBezTo>
                <a:cubicBezTo>
                  <a:pt x="480698" y="44088"/>
                  <a:pt x="532068" y="49961"/>
                  <a:pt x="547661" y="62436"/>
                </a:cubicBezTo>
                <a:cubicBezTo>
                  <a:pt x="550335" y="64576"/>
                  <a:pt x="556223" y="45313"/>
                  <a:pt x="557935" y="41888"/>
                </a:cubicBezTo>
                <a:close/>
              </a:path>
            </a:pathLst>
          </a:cu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2DF9240-FA11-FE60-D9D6-FD84C4DC06F9}"/>
              </a:ext>
            </a:extLst>
          </p:cNvPr>
          <p:cNvSpPr/>
          <p:nvPr/>
        </p:nvSpPr>
        <p:spPr>
          <a:xfrm>
            <a:off x="2618190" y="1664044"/>
            <a:ext cx="1272788" cy="473671"/>
          </a:xfrm>
          <a:custGeom>
            <a:avLst/>
            <a:gdLst>
              <a:gd name="connsiteX0" fmla="*/ 832311 w 832311"/>
              <a:gd name="connsiteY0" fmla="*/ 71919 h 328773"/>
              <a:gd name="connsiteX1" fmla="*/ 832311 w 832311"/>
              <a:gd name="connsiteY1" fmla="*/ 71919 h 328773"/>
              <a:gd name="connsiteX2" fmla="*/ 452167 w 832311"/>
              <a:gd name="connsiteY2" fmla="*/ 41096 h 328773"/>
              <a:gd name="connsiteX3" fmla="*/ 236410 w 832311"/>
              <a:gd name="connsiteY3" fmla="*/ 0 h 328773"/>
              <a:gd name="connsiteX4" fmla="*/ 20652 w 832311"/>
              <a:gd name="connsiteY4" fmla="*/ 61645 h 328773"/>
              <a:gd name="connsiteX5" fmla="*/ 104 w 832311"/>
              <a:gd name="connsiteY5" fmla="*/ 133564 h 328773"/>
              <a:gd name="connsiteX6" fmla="*/ 10378 w 832311"/>
              <a:gd name="connsiteY6" fmla="*/ 164386 h 328773"/>
              <a:gd name="connsiteX7" fmla="*/ 30926 w 832311"/>
              <a:gd name="connsiteY7" fmla="*/ 215757 h 328773"/>
              <a:gd name="connsiteX8" fmla="*/ 61749 w 832311"/>
              <a:gd name="connsiteY8" fmla="*/ 267128 h 328773"/>
              <a:gd name="connsiteX9" fmla="*/ 143942 w 832311"/>
              <a:gd name="connsiteY9" fmla="*/ 297950 h 328773"/>
              <a:gd name="connsiteX10" fmla="*/ 267232 w 832311"/>
              <a:gd name="connsiteY10" fmla="*/ 328773 h 328773"/>
              <a:gd name="connsiteX11" fmla="*/ 349425 w 832311"/>
              <a:gd name="connsiteY11" fmla="*/ 287676 h 328773"/>
              <a:gd name="connsiteX12" fmla="*/ 400796 w 832311"/>
              <a:gd name="connsiteY12" fmla="*/ 267128 h 328773"/>
              <a:gd name="connsiteX13" fmla="*/ 554908 w 832311"/>
              <a:gd name="connsiteY13" fmla="*/ 195209 h 328773"/>
              <a:gd name="connsiteX14" fmla="*/ 575457 w 832311"/>
              <a:gd name="connsiteY14" fmla="*/ 113015 h 328773"/>
              <a:gd name="connsiteX15" fmla="*/ 596005 w 832311"/>
              <a:gd name="connsiteY15" fmla="*/ 82193 h 328773"/>
              <a:gd name="connsiteX16" fmla="*/ 688472 w 832311"/>
              <a:gd name="connsiteY16" fmla="*/ 92467 h 328773"/>
              <a:gd name="connsiteX17" fmla="*/ 770666 w 832311"/>
              <a:gd name="connsiteY17" fmla="*/ 113015 h 328773"/>
              <a:gd name="connsiteX18" fmla="*/ 780940 w 832311"/>
              <a:gd name="connsiteY18" fmla="*/ 82193 h 328773"/>
              <a:gd name="connsiteX19" fmla="*/ 832311 w 832311"/>
              <a:gd name="connsiteY19" fmla="*/ 71919 h 3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2311" h="328773">
                <a:moveTo>
                  <a:pt x="832311" y="71919"/>
                </a:moveTo>
                <a:lnTo>
                  <a:pt x="832311" y="71919"/>
                </a:lnTo>
                <a:cubicBezTo>
                  <a:pt x="717589" y="64749"/>
                  <a:pt x="562348" y="56836"/>
                  <a:pt x="452167" y="41096"/>
                </a:cubicBezTo>
                <a:cubicBezTo>
                  <a:pt x="379691" y="30742"/>
                  <a:pt x="308329" y="13699"/>
                  <a:pt x="236410" y="0"/>
                </a:cubicBezTo>
                <a:cubicBezTo>
                  <a:pt x="37143" y="33211"/>
                  <a:pt x="95666" y="-13369"/>
                  <a:pt x="20652" y="61645"/>
                </a:cubicBezTo>
                <a:cubicBezTo>
                  <a:pt x="13803" y="85618"/>
                  <a:pt x="2585" y="108755"/>
                  <a:pt x="104" y="133564"/>
                </a:cubicBezTo>
                <a:cubicBezTo>
                  <a:pt x="-974" y="144340"/>
                  <a:pt x="6575" y="154246"/>
                  <a:pt x="10378" y="164386"/>
                </a:cubicBezTo>
                <a:cubicBezTo>
                  <a:pt x="16854" y="181654"/>
                  <a:pt x="22678" y="199261"/>
                  <a:pt x="30926" y="215757"/>
                </a:cubicBezTo>
                <a:cubicBezTo>
                  <a:pt x="39857" y="233618"/>
                  <a:pt x="45599" y="255383"/>
                  <a:pt x="61749" y="267128"/>
                </a:cubicBezTo>
                <a:cubicBezTo>
                  <a:pt x="85413" y="284338"/>
                  <a:pt x="116386" y="288109"/>
                  <a:pt x="143942" y="297950"/>
                </a:cubicBezTo>
                <a:cubicBezTo>
                  <a:pt x="215178" y="323391"/>
                  <a:pt x="194005" y="316569"/>
                  <a:pt x="267232" y="328773"/>
                </a:cubicBezTo>
                <a:cubicBezTo>
                  <a:pt x="294630" y="315074"/>
                  <a:pt x="321613" y="300512"/>
                  <a:pt x="349425" y="287676"/>
                </a:cubicBezTo>
                <a:cubicBezTo>
                  <a:pt x="366170" y="279947"/>
                  <a:pt x="383844" y="274393"/>
                  <a:pt x="400796" y="267128"/>
                </a:cubicBezTo>
                <a:cubicBezTo>
                  <a:pt x="489032" y="229313"/>
                  <a:pt x="480275" y="232525"/>
                  <a:pt x="554908" y="195209"/>
                </a:cubicBezTo>
                <a:cubicBezTo>
                  <a:pt x="561758" y="167811"/>
                  <a:pt x="565806" y="139556"/>
                  <a:pt x="575457" y="113015"/>
                </a:cubicBezTo>
                <a:cubicBezTo>
                  <a:pt x="579677" y="101411"/>
                  <a:pt x="583856" y="84402"/>
                  <a:pt x="596005" y="82193"/>
                </a:cubicBezTo>
                <a:cubicBezTo>
                  <a:pt x="626517" y="76645"/>
                  <a:pt x="657650" y="89042"/>
                  <a:pt x="688472" y="92467"/>
                </a:cubicBezTo>
                <a:cubicBezTo>
                  <a:pt x="716034" y="113138"/>
                  <a:pt x="733433" y="142801"/>
                  <a:pt x="770666" y="113015"/>
                </a:cubicBezTo>
                <a:cubicBezTo>
                  <a:pt x="779123" y="106250"/>
                  <a:pt x="776097" y="91879"/>
                  <a:pt x="780940" y="82193"/>
                </a:cubicBezTo>
                <a:cubicBezTo>
                  <a:pt x="783106" y="77861"/>
                  <a:pt x="823749" y="73631"/>
                  <a:pt x="832311" y="71919"/>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D06AD713-4CD2-3DF0-4753-6DD646546725}"/>
              </a:ext>
            </a:extLst>
          </p:cNvPr>
          <p:cNvSpPr/>
          <p:nvPr/>
        </p:nvSpPr>
        <p:spPr>
          <a:xfrm>
            <a:off x="1825180" y="1448601"/>
            <a:ext cx="1472774" cy="986428"/>
          </a:xfrm>
          <a:custGeom>
            <a:avLst/>
            <a:gdLst>
              <a:gd name="connsiteX0" fmla="*/ 10714 w 1039595"/>
              <a:gd name="connsiteY0" fmla="*/ 472830 h 924892"/>
              <a:gd name="connsiteX1" fmla="*/ 10714 w 1039595"/>
              <a:gd name="connsiteY1" fmla="*/ 472830 h 924892"/>
              <a:gd name="connsiteX2" fmla="*/ 72359 w 1039595"/>
              <a:gd name="connsiteY2" fmla="*/ 565297 h 924892"/>
              <a:gd name="connsiteX3" fmla="*/ 195649 w 1039595"/>
              <a:gd name="connsiteY3" fmla="*/ 668039 h 924892"/>
              <a:gd name="connsiteX4" fmla="*/ 390857 w 1039595"/>
              <a:gd name="connsiteY4" fmla="*/ 801603 h 924892"/>
              <a:gd name="connsiteX5" fmla="*/ 442228 w 1039595"/>
              <a:gd name="connsiteY5" fmla="*/ 842699 h 924892"/>
              <a:gd name="connsiteX6" fmla="*/ 627163 w 1039595"/>
              <a:gd name="connsiteY6" fmla="*/ 883796 h 924892"/>
              <a:gd name="connsiteX7" fmla="*/ 678534 w 1039595"/>
              <a:gd name="connsiteY7" fmla="*/ 894070 h 924892"/>
              <a:gd name="connsiteX8" fmla="*/ 771001 w 1039595"/>
              <a:gd name="connsiteY8" fmla="*/ 914618 h 924892"/>
              <a:gd name="connsiteX9" fmla="*/ 884017 w 1039595"/>
              <a:gd name="connsiteY9" fmla="*/ 924892 h 924892"/>
              <a:gd name="connsiteX10" fmla="*/ 1038129 w 1039595"/>
              <a:gd name="connsiteY10" fmla="*/ 894070 h 924892"/>
              <a:gd name="connsiteX11" fmla="*/ 914840 w 1039595"/>
              <a:gd name="connsiteY11" fmla="*/ 832425 h 924892"/>
              <a:gd name="connsiteX12" fmla="*/ 884017 w 1039595"/>
              <a:gd name="connsiteY12" fmla="*/ 811877 h 924892"/>
              <a:gd name="connsiteX13" fmla="*/ 832646 w 1039595"/>
              <a:gd name="connsiteY13" fmla="*/ 791328 h 924892"/>
              <a:gd name="connsiteX14" fmla="*/ 791550 w 1039595"/>
              <a:gd name="connsiteY14" fmla="*/ 770780 h 924892"/>
              <a:gd name="connsiteX15" fmla="*/ 740179 w 1039595"/>
              <a:gd name="connsiteY15" fmla="*/ 750232 h 924892"/>
              <a:gd name="connsiteX16" fmla="*/ 657986 w 1039595"/>
              <a:gd name="connsiteY16" fmla="*/ 688587 h 924892"/>
              <a:gd name="connsiteX17" fmla="*/ 586066 w 1039595"/>
              <a:gd name="connsiteY17" fmla="*/ 647490 h 924892"/>
              <a:gd name="connsiteX18" fmla="*/ 555244 w 1039595"/>
              <a:gd name="connsiteY18" fmla="*/ 596119 h 924892"/>
              <a:gd name="connsiteX19" fmla="*/ 503873 w 1039595"/>
              <a:gd name="connsiteY19" fmla="*/ 565297 h 924892"/>
              <a:gd name="connsiteX20" fmla="*/ 473051 w 1039595"/>
              <a:gd name="connsiteY20" fmla="*/ 544749 h 924892"/>
              <a:gd name="connsiteX21" fmla="*/ 452502 w 1039595"/>
              <a:gd name="connsiteY21" fmla="*/ 483104 h 924892"/>
              <a:gd name="connsiteX22" fmla="*/ 534696 w 1039595"/>
              <a:gd name="connsiteY22" fmla="*/ 421459 h 924892"/>
              <a:gd name="connsiteX23" fmla="*/ 575792 w 1039595"/>
              <a:gd name="connsiteY23" fmla="*/ 380362 h 924892"/>
              <a:gd name="connsiteX24" fmla="*/ 606615 w 1039595"/>
              <a:gd name="connsiteY24" fmla="*/ 339266 h 924892"/>
              <a:gd name="connsiteX25" fmla="*/ 647711 w 1039595"/>
              <a:gd name="connsiteY25" fmla="*/ 267346 h 924892"/>
              <a:gd name="connsiteX26" fmla="*/ 657986 w 1039595"/>
              <a:gd name="connsiteY26" fmla="*/ 205701 h 924892"/>
              <a:gd name="connsiteX27" fmla="*/ 678534 w 1039595"/>
              <a:gd name="connsiteY27" fmla="*/ 174879 h 924892"/>
              <a:gd name="connsiteX28" fmla="*/ 709356 w 1039595"/>
              <a:gd name="connsiteY28" fmla="*/ 123508 h 924892"/>
              <a:gd name="connsiteX29" fmla="*/ 750453 w 1039595"/>
              <a:gd name="connsiteY29" fmla="*/ 72137 h 924892"/>
              <a:gd name="connsiteX30" fmla="*/ 822372 w 1039595"/>
              <a:gd name="connsiteY30" fmla="*/ 218 h 924892"/>
              <a:gd name="connsiteX31" fmla="*/ 596341 w 1039595"/>
              <a:gd name="connsiteY31" fmla="*/ 31041 h 924892"/>
              <a:gd name="connsiteX32" fmla="*/ 462777 w 1039595"/>
              <a:gd name="connsiteY32" fmla="*/ 102960 h 924892"/>
              <a:gd name="connsiteX33" fmla="*/ 421680 w 1039595"/>
              <a:gd name="connsiteY33" fmla="*/ 123508 h 924892"/>
              <a:gd name="connsiteX34" fmla="*/ 288116 w 1039595"/>
              <a:gd name="connsiteY34" fmla="*/ 185153 h 924892"/>
              <a:gd name="connsiteX35" fmla="*/ 226471 w 1039595"/>
              <a:gd name="connsiteY35" fmla="*/ 226250 h 924892"/>
              <a:gd name="connsiteX36" fmla="*/ 154552 w 1039595"/>
              <a:gd name="connsiteY36" fmla="*/ 287895 h 924892"/>
              <a:gd name="connsiteX37" fmla="*/ 113455 w 1039595"/>
              <a:gd name="connsiteY37" fmla="*/ 298169 h 924892"/>
              <a:gd name="connsiteX38" fmla="*/ 10714 w 1039595"/>
              <a:gd name="connsiteY38" fmla="*/ 380362 h 924892"/>
              <a:gd name="connsiteX39" fmla="*/ 440 w 1039595"/>
              <a:gd name="connsiteY39" fmla="*/ 411185 h 924892"/>
              <a:gd name="connsiteX40" fmla="*/ 10714 w 1039595"/>
              <a:gd name="connsiteY40" fmla="*/ 472830 h 92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9595" h="924892">
                <a:moveTo>
                  <a:pt x="10714" y="472830"/>
                </a:moveTo>
                <a:lnTo>
                  <a:pt x="10714" y="472830"/>
                </a:lnTo>
                <a:cubicBezTo>
                  <a:pt x="31262" y="503652"/>
                  <a:pt x="49773" y="535935"/>
                  <a:pt x="72359" y="565297"/>
                </a:cubicBezTo>
                <a:cubicBezTo>
                  <a:pt x="100525" y="601913"/>
                  <a:pt x="163624" y="645503"/>
                  <a:pt x="195649" y="668039"/>
                </a:cubicBezTo>
                <a:cubicBezTo>
                  <a:pt x="260127" y="713412"/>
                  <a:pt x="329291" y="752351"/>
                  <a:pt x="390857" y="801603"/>
                </a:cubicBezTo>
                <a:cubicBezTo>
                  <a:pt x="407981" y="815302"/>
                  <a:pt x="422138" y="833910"/>
                  <a:pt x="442228" y="842699"/>
                </a:cubicBezTo>
                <a:cubicBezTo>
                  <a:pt x="511312" y="872923"/>
                  <a:pt x="558323" y="872323"/>
                  <a:pt x="627163" y="883796"/>
                </a:cubicBezTo>
                <a:cubicBezTo>
                  <a:pt x="644388" y="886667"/>
                  <a:pt x="661459" y="890411"/>
                  <a:pt x="678534" y="894070"/>
                </a:cubicBezTo>
                <a:cubicBezTo>
                  <a:pt x="709407" y="900686"/>
                  <a:pt x="739776" y="909934"/>
                  <a:pt x="771001" y="914618"/>
                </a:cubicBezTo>
                <a:cubicBezTo>
                  <a:pt x="808410" y="920229"/>
                  <a:pt x="846345" y="921467"/>
                  <a:pt x="884017" y="924892"/>
                </a:cubicBezTo>
                <a:cubicBezTo>
                  <a:pt x="935388" y="914618"/>
                  <a:pt x="1021562" y="943769"/>
                  <a:pt x="1038129" y="894070"/>
                </a:cubicBezTo>
                <a:cubicBezTo>
                  <a:pt x="1052659" y="850481"/>
                  <a:pt x="955382" y="854047"/>
                  <a:pt x="914840" y="832425"/>
                </a:cubicBezTo>
                <a:cubicBezTo>
                  <a:pt x="903945" y="826614"/>
                  <a:pt x="895061" y="817399"/>
                  <a:pt x="884017" y="811877"/>
                </a:cubicBezTo>
                <a:cubicBezTo>
                  <a:pt x="867521" y="803629"/>
                  <a:pt x="849499" y="798818"/>
                  <a:pt x="832646" y="791328"/>
                </a:cubicBezTo>
                <a:cubicBezTo>
                  <a:pt x="818650" y="785108"/>
                  <a:pt x="805546" y="777000"/>
                  <a:pt x="791550" y="770780"/>
                </a:cubicBezTo>
                <a:cubicBezTo>
                  <a:pt x="774697" y="763290"/>
                  <a:pt x="755886" y="759898"/>
                  <a:pt x="740179" y="750232"/>
                </a:cubicBezTo>
                <a:cubicBezTo>
                  <a:pt x="711012" y="732283"/>
                  <a:pt x="687721" y="705578"/>
                  <a:pt x="657986" y="688587"/>
                </a:cubicBezTo>
                <a:lnTo>
                  <a:pt x="586066" y="647490"/>
                </a:lnTo>
                <a:cubicBezTo>
                  <a:pt x="575792" y="630366"/>
                  <a:pt x="569364" y="610239"/>
                  <a:pt x="555244" y="596119"/>
                </a:cubicBezTo>
                <a:cubicBezTo>
                  <a:pt x="541124" y="581999"/>
                  <a:pt x="520807" y="575881"/>
                  <a:pt x="503873" y="565297"/>
                </a:cubicBezTo>
                <a:cubicBezTo>
                  <a:pt x="493402" y="558753"/>
                  <a:pt x="483325" y="551598"/>
                  <a:pt x="473051" y="544749"/>
                </a:cubicBezTo>
                <a:cubicBezTo>
                  <a:pt x="466201" y="524201"/>
                  <a:pt x="437186" y="498420"/>
                  <a:pt x="452502" y="483104"/>
                </a:cubicBezTo>
                <a:cubicBezTo>
                  <a:pt x="511531" y="424075"/>
                  <a:pt x="480899" y="439391"/>
                  <a:pt x="534696" y="421459"/>
                </a:cubicBezTo>
                <a:cubicBezTo>
                  <a:pt x="557878" y="351911"/>
                  <a:pt x="525213" y="422511"/>
                  <a:pt x="575792" y="380362"/>
                </a:cubicBezTo>
                <a:cubicBezTo>
                  <a:pt x="588947" y="369400"/>
                  <a:pt x="596341" y="352965"/>
                  <a:pt x="606615" y="339266"/>
                </a:cubicBezTo>
                <a:cubicBezTo>
                  <a:pt x="648737" y="170774"/>
                  <a:pt x="577759" y="424737"/>
                  <a:pt x="647711" y="267346"/>
                </a:cubicBezTo>
                <a:cubicBezTo>
                  <a:pt x="656172" y="248310"/>
                  <a:pt x="651398" y="225464"/>
                  <a:pt x="657986" y="205701"/>
                </a:cubicBezTo>
                <a:cubicBezTo>
                  <a:pt x="661891" y="193987"/>
                  <a:pt x="671990" y="185350"/>
                  <a:pt x="678534" y="174879"/>
                </a:cubicBezTo>
                <a:cubicBezTo>
                  <a:pt x="689118" y="157945"/>
                  <a:pt x="697904" y="139868"/>
                  <a:pt x="709356" y="123508"/>
                </a:cubicBezTo>
                <a:cubicBezTo>
                  <a:pt x="721931" y="105543"/>
                  <a:pt x="735635" y="88302"/>
                  <a:pt x="750453" y="72137"/>
                </a:cubicBezTo>
                <a:cubicBezTo>
                  <a:pt x="773362" y="47145"/>
                  <a:pt x="856043" y="-3743"/>
                  <a:pt x="822372" y="218"/>
                </a:cubicBezTo>
                <a:cubicBezTo>
                  <a:pt x="630368" y="22807"/>
                  <a:pt x="705194" y="9270"/>
                  <a:pt x="596341" y="31041"/>
                </a:cubicBezTo>
                <a:cubicBezTo>
                  <a:pt x="518707" y="77620"/>
                  <a:pt x="562825" y="52936"/>
                  <a:pt x="462777" y="102960"/>
                </a:cubicBezTo>
                <a:cubicBezTo>
                  <a:pt x="449078" y="109809"/>
                  <a:pt x="435757" y="117475"/>
                  <a:pt x="421680" y="123508"/>
                </a:cubicBezTo>
                <a:cubicBezTo>
                  <a:pt x="380598" y="141115"/>
                  <a:pt x="327328" y="162279"/>
                  <a:pt x="288116" y="185153"/>
                </a:cubicBezTo>
                <a:cubicBezTo>
                  <a:pt x="266784" y="197597"/>
                  <a:pt x="245965" y="211088"/>
                  <a:pt x="226471" y="226250"/>
                </a:cubicBezTo>
                <a:cubicBezTo>
                  <a:pt x="189458" y="255038"/>
                  <a:pt x="200299" y="265022"/>
                  <a:pt x="154552" y="287895"/>
                </a:cubicBezTo>
                <a:cubicBezTo>
                  <a:pt x="141922" y="294210"/>
                  <a:pt x="127154" y="294744"/>
                  <a:pt x="113455" y="298169"/>
                </a:cubicBezTo>
                <a:cubicBezTo>
                  <a:pt x="65866" y="326722"/>
                  <a:pt x="46437" y="332731"/>
                  <a:pt x="10714" y="380362"/>
                </a:cubicBezTo>
                <a:cubicBezTo>
                  <a:pt x="4216" y="389026"/>
                  <a:pt x="-1684" y="400565"/>
                  <a:pt x="440" y="411185"/>
                </a:cubicBezTo>
                <a:cubicBezTo>
                  <a:pt x="2340" y="420683"/>
                  <a:pt x="9002" y="462556"/>
                  <a:pt x="10714" y="472830"/>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536E2FBB-1D9A-EF74-CA29-94214422DE7A}"/>
              </a:ext>
            </a:extLst>
          </p:cNvPr>
          <p:cNvSpPr/>
          <p:nvPr/>
        </p:nvSpPr>
        <p:spPr>
          <a:xfrm>
            <a:off x="3226035" y="1727507"/>
            <a:ext cx="713310" cy="642217"/>
          </a:xfrm>
          <a:custGeom>
            <a:avLst/>
            <a:gdLst>
              <a:gd name="connsiteX0" fmla="*/ 51371 w 513708"/>
              <a:gd name="connsiteY0" fmla="*/ 739739 h 739739"/>
              <a:gd name="connsiteX1" fmla="*/ 51371 w 513708"/>
              <a:gd name="connsiteY1" fmla="*/ 739739 h 739739"/>
              <a:gd name="connsiteX2" fmla="*/ 102742 w 513708"/>
              <a:gd name="connsiteY2" fmla="*/ 626724 h 739739"/>
              <a:gd name="connsiteX3" fmla="*/ 226032 w 513708"/>
              <a:gd name="connsiteY3" fmla="*/ 482885 h 739739"/>
              <a:gd name="connsiteX4" fmla="*/ 256854 w 513708"/>
              <a:gd name="connsiteY4" fmla="*/ 400692 h 739739"/>
              <a:gd name="connsiteX5" fmla="*/ 287677 w 513708"/>
              <a:gd name="connsiteY5" fmla="*/ 380144 h 739739"/>
              <a:gd name="connsiteX6" fmla="*/ 369870 w 513708"/>
              <a:gd name="connsiteY6" fmla="*/ 328773 h 739739"/>
              <a:gd name="connsiteX7" fmla="*/ 410967 w 513708"/>
              <a:gd name="connsiteY7" fmla="*/ 287676 h 739739"/>
              <a:gd name="connsiteX8" fmla="*/ 452063 w 513708"/>
              <a:gd name="connsiteY8" fmla="*/ 174661 h 739739"/>
              <a:gd name="connsiteX9" fmla="*/ 472612 w 513708"/>
              <a:gd name="connsiteY9" fmla="*/ 133564 h 739739"/>
              <a:gd name="connsiteX10" fmla="*/ 482886 w 513708"/>
              <a:gd name="connsiteY10" fmla="*/ 82193 h 739739"/>
              <a:gd name="connsiteX11" fmla="*/ 503434 w 513708"/>
              <a:gd name="connsiteY11" fmla="*/ 51371 h 739739"/>
              <a:gd name="connsiteX12" fmla="*/ 513708 w 513708"/>
              <a:gd name="connsiteY12" fmla="*/ 20548 h 739739"/>
              <a:gd name="connsiteX13" fmla="*/ 462337 w 513708"/>
              <a:gd name="connsiteY13" fmla="*/ 0 h 739739"/>
              <a:gd name="connsiteX14" fmla="*/ 380144 w 513708"/>
              <a:gd name="connsiteY14" fmla="*/ 20548 h 739739"/>
              <a:gd name="connsiteX15" fmla="*/ 297951 w 513708"/>
              <a:gd name="connsiteY15" fmla="*/ 71919 h 739739"/>
              <a:gd name="connsiteX16" fmla="*/ 246580 w 513708"/>
              <a:gd name="connsiteY16" fmla="*/ 154112 h 739739"/>
              <a:gd name="connsiteX17" fmla="*/ 195209 w 513708"/>
              <a:gd name="connsiteY17" fmla="*/ 195209 h 739739"/>
              <a:gd name="connsiteX18" fmla="*/ 164387 w 513708"/>
              <a:gd name="connsiteY18" fmla="*/ 246580 h 739739"/>
              <a:gd name="connsiteX19" fmla="*/ 143839 w 513708"/>
              <a:gd name="connsiteY19" fmla="*/ 277402 h 739739"/>
              <a:gd name="connsiteX20" fmla="*/ 102742 w 513708"/>
              <a:gd name="connsiteY20" fmla="*/ 369870 h 739739"/>
              <a:gd name="connsiteX21" fmla="*/ 92468 w 513708"/>
              <a:gd name="connsiteY21" fmla="*/ 400692 h 739739"/>
              <a:gd name="connsiteX22" fmla="*/ 71919 w 513708"/>
              <a:gd name="connsiteY22" fmla="*/ 441789 h 739739"/>
              <a:gd name="connsiteX23" fmla="*/ 51371 w 513708"/>
              <a:gd name="connsiteY23" fmla="*/ 503434 h 739739"/>
              <a:gd name="connsiteX24" fmla="*/ 41097 w 513708"/>
              <a:gd name="connsiteY24" fmla="*/ 544530 h 739739"/>
              <a:gd name="connsiteX25" fmla="*/ 20549 w 513708"/>
              <a:gd name="connsiteY25" fmla="*/ 585627 h 739739"/>
              <a:gd name="connsiteX26" fmla="*/ 0 w 513708"/>
              <a:gd name="connsiteY26" fmla="*/ 647272 h 739739"/>
              <a:gd name="connsiteX27" fmla="*/ 10275 w 513708"/>
              <a:gd name="connsiteY27" fmla="*/ 708917 h 739739"/>
              <a:gd name="connsiteX28" fmla="*/ 51371 w 513708"/>
              <a:gd name="connsiteY28" fmla="*/ 739739 h 73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708" h="739739">
                <a:moveTo>
                  <a:pt x="51371" y="739739"/>
                </a:moveTo>
                <a:lnTo>
                  <a:pt x="51371" y="739739"/>
                </a:lnTo>
                <a:cubicBezTo>
                  <a:pt x="68495" y="702067"/>
                  <a:pt x="79473" y="660943"/>
                  <a:pt x="102742" y="626724"/>
                </a:cubicBezTo>
                <a:cubicBezTo>
                  <a:pt x="138251" y="574505"/>
                  <a:pt x="226032" y="482885"/>
                  <a:pt x="226032" y="482885"/>
                </a:cubicBezTo>
                <a:cubicBezTo>
                  <a:pt x="236306" y="455487"/>
                  <a:pt x="241799" y="425783"/>
                  <a:pt x="256854" y="400692"/>
                </a:cubicBezTo>
                <a:cubicBezTo>
                  <a:pt x="263207" y="390104"/>
                  <a:pt x="277629" y="387321"/>
                  <a:pt x="287677" y="380144"/>
                </a:cubicBezTo>
                <a:cubicBezTo>
                  <a:pt x="349921" y="335683"/>
                  <a:pt x="305500" y="360957"/>
                  <a:pt x="369870" y="328773"/>
                </a:cubicBezTo>
                <a:cubicBezTo>
                  <a:pt x="383569" y="315074"/>
                  <a:pt x="400566" y="304021"/>
                  <a:pt x="410967" y="287676"/>
                </a:cubicBezTo>
                <a:cubicBezTo>
                  <a:pt x="459369" y="211615"/>
                  <a:pt x="428957" y="236276"/>
                  <a:pt x="452063" y="174661"/>
                </a:cubicBezTo>
                <a:cubicBezTo>
                  <a:pt x="457441" y="160320"/>
                  <a:pt x="465762" y="147263"/>
                  <a:pt x="472612" y="133564"/>
                </a:cubicBezTo>
                <a:cubicBezTo>
                  <a:pt x="476037" y="116440"/>
                  <a:pt x="476754" y="98544"/>
                  <a:pt x="482886" y="82193"/>
                </a:cubicBezTo>
                <a:cubicBezTo>
                  <a:pt x="487222" y="70631"/>
                  <a:pt x="497912" y="62415"/>
                  <a:pt x="503434" y="51371"/>
                </a:cubicBezTo>
                <a:cubicBezTo>
                  <a:pt x="508277" y="41684"/>
                  <a:pt x="510283" y="30822"/>
                  <a:pt x="513708" y="20548"/>
                </a:cubicBezTo>
                <a:cubicBezTo>
                  <a:pt x="496584" y="13699"/>
                  <a:pt x="480780" y="0"/>
                  <a:pt x="462337" y="0"/>
                </a:cubicBezTo>
                <a:cubicBezTo>
                  <a:pt x="434096" y="0"/>
                  <a:pt x="406936" y="11617"/>
                  <a:pt x="380144" y="20548"/>
                </a:cubicBezTo>
                <a:cubicBezTo>
                  <a:pt x="355732" y="28685"/>
                  <a:pt x="315524" y="54346"/>
                  <a:pt x="297951" y="71919"/>
                </a:cubicBezTo>
                <a:cubicBezTo>
                  <a:pt x="253080" y="116790"/>
                  <a:pt x="279132" y="105283"/>
                  <a:pt x="246580" y="154112"/>
                </a:cubicBezTo>
                <a:cubicBezTo>
                  <a:pt x="234866" y="171683"/>
                  <a:pt x="211700" y="184215"/>
                  <a:pt x="195209" y="195209"/>
                </a:cubicBezTo>
                <a:cubicBezTo>
                  <a:pt x="184935" y="212333"/>
                  <a:pt x="174971" y="229646"/>
                  <a:pt x="164387" y="246580"/>
                </a:cubicBezTo>
                <a:cubicBezTo>
                  <a:pt x="157843" y="257051"/>
                  <a:pt x="149965" y="266681"/>
                  <a:pt x="143839" y="277402"/>
                </a:cubicBezTo>
                <a:cubicBezTo>
                  <a:pt x="126855" y="307123"/>
                  <a:pt x="114753" y="337839"/>
                  <a:pt x="102742" y="369870"/>
                </a:cubicBezTo>
                <a:cubicBezTo>
                  <a:pt x="98939" y="380010"/>
                  <a:pt x="96734" y="390738"/>
                  <a:pt x="92468" y="400692"/>
                </a:cubicBezTo>
                <a:cubicBezTo>
                  <a:pt x="86435" y="414770"/>
                  <a:pt x="77607" y="427568"/>
                  <a:pt x="71919" y="441789"/>
                </a:cubicBezTo>
                <a:cubicBezTo>
                  <a:pt x="63875" y="461900"/>
                  <a:pt x="57595" y="482688"/>
                  <a:pt x="51371" y="503434"/>
                </a:cubicBezTo>
                <a:cubicBezTo>
                  <a:pt x="47314" y="516959"/>
                  <a:pt x="46055" y="531309"/>
                  <a:pt x="41097" y="544530"/>
                </a:cubicBezTo>
                <a:cubicBezTo>
                  <a:pt x="35719" y="558871"/>
                  <a:pt x="26237" y="571407"/>
                  <a:pt x="20549" y="585627"/>
                </a:cubicBezTo>
                <a:cubicBezTo>
                  <a:pt x="12505" y="605738"/>
                  <a:pt x="6850" y="626724"/>
                  <a:pt x="0" y="647272"/>
                </a:cubicBezTo>
                <a:cubicBezTo>
                  <a:pt x="3425" y="667820"/>
                  <a:pt x="-766" y="691252"/>
                  <a:pt x="10275" y="708917"/>
                </a:cubicBezTo>
                <a:cubicBezTo>
                  <a:pt x="18392" y="721905"/>
                  <a:pt x="44522" y="734602"/>
                  <a:pt x="51371" y="739739"/>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96D4B2B-A3EF-F723-054F-3659710FECCD}"/>
              </a:ext>
            </a:extLst>
          </p:cNvPr>
          <p:cNvSpPr txBox="1"/>
          <p:nvPr/>
        </p:nvSpPr>
        <p:spPr>
          <a:xfrm>
            <a:off x="930030" y="1279946"/>
            <a:ext cx="487364" cy="1328569"/>
          </a:xfrm>
          <a:prstGeom prst="rect">
            <a:avLst/>
          </a:prstGeom>
          <a:noFill/>
        </p:spPr>
        <p:txBody>
          <a:bodyPr wrap="square" rtlCol="0">
            <a:spAutoFit/>
          </a:bodyPr>
          <a:lstStyle/>
          <a:p>
            <a:pPr>
              <a:spcAft>
                <a:spcPts val="150"/>
              </a:spcAft>
            </a:pPr>
            <a:r>
              <a:rPr lang="en-US" sz="1200" dirty="0"/>
              <a:t>5</a:t>
            </a:r>
          </a:p>
          <a:p>
            <a:pPr>
              <a:spcAft>
                <a:spcPts val="150"/>
              </a:spcAft>
            </a:pPr>
            <a:r>
              <a:rPr lang="en-US" sz="1200" dirty="0"/>
              <a:t>4</a:t>
            </a:r>
          </a:p>
          <a:p>
            <a:pPr>
              <a:spcAft>
                <a:spcPts val="150"/>
              </a:spcAft>
            </a:pPr>
            <a:r>
              <a:rPr lang="en-US" sz="1200" dirty="0"/>
              <a:t>3</a:t>
            </a:r>
          </a:p>
          <a:p>
            <a:pPr>
              <a:spcAft>
                <a:spcPts val="150"/>
              </a:spcAft>
            </a:pPr>
            <a:r>
              <a:rPr lang="en-US" sz="1200" dirty="0"/>
              <a:t>2</a:t>
            </a:r>
          </a:p>
          <a:p>
            <a:pPr>
              <a:spcAft>
                <a:spcPts val="150"/>
              </a:spcAft>
            </a:pPr>
            <a:r>
              <a:rPr lang="en-US" sz="1200" dirty="0"/>
              <a:t>1</a:t>
            </a:r>
          </a:p>
          <a:p>
            <a:pPr>
              <a:spcAft>
                <a:spcPts val="150"/>
              </a:spcAft>
            </a:pPr>
            <a:r>
              <a:rPr lang="en-US" sz="1200" dirty="0"/>
              <a:t>0</a:t>
            </a:r>
          </a:p>
        </p:txBody>
      </p:sp>
      <p:sp>
        <p:nvSpPr>
          <p:cNvPr id="50" name="Rectangle 49">
            <a:extLst>
              <a:ext uri="{FF2B5EF4-FFF2-40B4-BE49-F238E27FC236}">
                <a16:creationId xmlns:a16="http://schemas.microsoft.com/office/drawing/2014/main" id="{3BB83A08-F0B2-4A74-F332-CE2D6FE44C4F}"/>
              </a:ext>
            </a:extLst>
          </p:cNvPr>
          <p:cNvSpPr/>
          <p:nvPr/>
        </p:nvSpPr>
        <p:spPr>
          <a:xfrm>
            <a:off x="244443" y="2309793"/>
            <a:ext cx="675973" cy="205483"/>
          </a:xfrm>
          <a:prstGeom prst="rect">
            <a:avLst/>
          </a:prstGeom>
          <a:solidFill>
            <a:srgbClr val="2525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1" name="TextBox 50">
            <a:extLst>
              <a:ext uri="{FF2B5EF4-FFF2-40B4-BE49-F238E27FC236}">
                <a16:creationId xmlns:a16="http://schemas.microsoft.com/office/drawing/2014/main" id="{14F2AD42-2BFF-D52F-5642-09DAC3D08DB3}"/>
              </a:ext>
            </a:extLst>
          </p:cNvPr>
          <p:cNvSpPr txBox="1"/>
          <p:nvPr/>
        </p:nvSpPr>
        <p:spPr>
          <a:xfrm>
            <a:off x="139211" y="918951"/>
            <a:ext cx="1163441" cy="338554"/>
          </a:xfrm>
          <a:prstGeom prst="rect">
            <a:avLst/>
          </a:prstGeom>
          <a:noFill/>
        </p:spPr>
        <p:txBody>
          <a:bodyPr wrap="square" rtlCol="0">
            <a:spAutoFit/>
          </a:bodyPr>
          <a:lstStyle/>
          <a:p>
            <a:pPr>
              <a:spcAft>
                <a:spcPts val="150"/>
              </a:spcAft>
            </a:pPr>
            <a:r>
              <a:rPr lang="en-US" sz="1600" dirty="0"/>
              <a:t># of Fires</a:t>
            </a:r>
          </a:p>
        </p:txBody>
      </p:sp>
      <p:sp>
        <p:nvSpPr>
          <p:cNvPr id="52" name="Freeform: Shape 51">
            <a:extLst>
              <a:ext uri="{FF2B5EF4-FFF2-40B4-BE49-F238E27FC236}">
                <a16:creationId xmlns:a16="http://schemas.microsoft.com/office/drawing/2014/main" id="{4A5031FD-E6FD-52BA-BB97-6D9E7C953D36}"/>
              </a:ext>
            </a:extLst>
          </p:cNvPr>
          <p:cNvSpPr/>
          <p:nvPr/>
        </p:nvSpPr>
        <p:spPr>
          <a:xfrm>
            <a:off x="2835667" y="1078787"/>
            <a:ext cx="236306" cy="339047"/>
          </a:xfrm>
          <a:custGeom>
            <a:avLst/>
            <a:gdLst>
              <a:gd name="connsiteX0" fmla="*/ 92468 w 236306"/>
              <a:gd name="connsiteY0" fmla="*/ 0 h 339047"/>
              <a:gd name="connsiteX1" fmla="*/ 92468 w 236306"/>
              <a:gd name="connsiteY1" fmla="*/ 0 h 339047"/>
              <a:gd name="connsiteX2" fmla="*/ 0 w 236306"/>
              <a:gd name="connsiteY2" fmla="*/ 133564 h 339047"/>
              <a:gd name="connsiteX3" fmla="*/ 10275 w 236306"/>
              <a:gd name="connsiteY3" fmla="*/ 215757 h 339047"/>
              <a:gd name="connsiteX4" fmla="*/ 143839 w 236306"/>
              <a:gd name="connsiteY4" fmla="*/ 328773 h 339047"/>
              <a:gd name="connsiteX5" fmla="*/ 195209 w 236306"/>
              <a:gd name="connsiteY5" fmla="*/ 339047 h 339047"/>
              <a:gd name="connsiteX6" fmla="*/ 215758 w 236306"/>
              <a:gd name="connsiteY6" fmla="*/ 318498 h 339047"/>
              <a:gd name="connsiteX7" fmla="*/ 236306 w 236306"/>
              <a:gd name="connsiteY7" fmla="*/ 215757 h 339047"/>
              <a:gd name="connsiteX8" fmla="*/ 226032 w 236306"/>
              <a:gd name="connsiteY8" fmla="*/ 102741 h 339047"/>
              <a:gd name="connsiteX9" fmla="*/ 174661 w 236306"/>
              <a:gd name="connsiteY9" fmla="*/ 61644 h 339047"/>
              <a:gd name="connsiteX10" fmla="*/ 92468 w 236306"/>
              <a:gd name="connsiteY10" fmla="*/ 0 h 33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6" h="339047">
                <a:moveTo>
                  <a:pt x="92468" y="0"/>
                </a:moveTo>
                <a:lnTo>
                  <a:pt x="92468" y="0"/>
                </a:lnTo>
                <a:cubicBezTo>
                  <a:pt x="15348" y="121187"/>
                  <a:pt x="52123" y="81441"/>
                  <a:pt x="0" y="133564"/>
                </a:cubicBezTo>
                <a:cubicBezTo>
                  <a:pt x="3425" y="160962"/>
                  <a:pt x="-3262" y="191692"/>
                  <a:pt x="10275" y="215757"/>
                </a:cubicBezTo>
                <a:cubicBezTo>
                  <a:pt x="28391" y="247963"/>
                  <a:pt x="99546" y="311056"/>
                  <a:pt x="143839" y="328773"/>
                </a:cubicBezTo>
                <a:cubicBezTo>
                  <a:pt x="160052" y="335258"/>
                  <a:pt x="178086" y="335622"/>
                  <a:pt x="195209" y="339047"/>
                </a:cubicBezTo>
                <a:cubicBezTo>
                  <a:pt x="202059" y="332197"/>
                  <a:pt x="211426" y="327162"/>
                  <a:pt x="215758" y="318498"/>
                </a:cubicBezTo>
                <a:cubicBezTo>
                  <a:pt x="223421" y="303172"/>
                  <a:pt x="235016" y="223496"/>
                  <a:pt x="236306" y="215757"/>
                </a:cubicBezTo>
                <a:cubicBezTo>
                  <a:pt x="232881" y="178085"/>
                  <a:pt x="240081" y="137863"/>
                  <a:pt x="226032" y="102741"/>
                </a:cubicBezTo>
                <a:cubicBezTo>
                  <a:pt x="217888" y="82380"/>
                  <a:pt x="193162" y="73417"/>
                  <a:pt x="174661" y="61644"/>
                </a:cubicBezTo>
                <a:cubicBezTo>
                  <a:pt x="83942" y="3914"/>
                  <a:pt x="106167" y="10274"/>
                  <a:pt x="92468" y="0"/>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E45F519-4DBB-60A0-AA53-8C4EE86D7FFB}"/>
              </a:ext>
            </a:extLst>
          </p:cNvPr>
          <p:cNvSpPr/>
          <p:nvPr/>
        </p:nvSpPr>
        <p:spPr>
          <a:xfrm rot="5400000">
            <a:off x="4102457" y="240677"/>
            <a:ext cx="190009" cy="894790"/>
          </a:xfrm>
          <a:custGeom>
            <a:avLst/>
            <a:gdLst>
              <a:gd name="connsiteX0" fmla="*/ 92468 w 236306"/>
              <a:gd name="connsiteY0" fmla="*/ 0 h 339047"/>
              <a:gd name="connsiteX1" fmla="*/ 92468 w 236306"/>
              <a:gd name="connsiteY1" fmla="*/ 0 h 339047"/>
              <a:gd name="connsiteX2" fmla="*/ 0 w 236306"/>
              <a:gd name="connsiteY2" fmla="*/ 133564 h 339047"/>
              <a:gd name="connsiteX3" fmla="*/ 10275 w 236306"/>
              <a:gd name="connsiteY3" fmla="*/ 215757 h 339047"/>
              <a:gd name="connsiteX4" fmla="*/ 143839 w 236306"/>
              <a:gd name="connsiteY4" fmla="*/ 328773 h 339047"/>
              <a:gd name="connsiteX5" fmla="*/ 195209 w 236306"/>
              <a:gd name="connsiteY5" fmla="*/ 339047 h 339047"/>
              <a:gd name="connsiteX6" fmla="*/ 215758 w 236306"/>
              <a:gd name="connsiteY6" fmla="*/ 318498 h 339047"/>
              <a:gd name="connsiteX7" fmla="*/ 236306 w 236306"/>
              <a:gd name="connsiteY7" fmla="*/ 215757 h 339047"/>
              <a:gd name="connsiteX8" fmla="*/ 226032 w 236306"/>
              <a:gd name="connsiteY8" fmla="*/ 102741 h 339047"/>
              <a:gd name="connsiteX9" fmla="*/ 174661 w 236306"/>
              <a:gd name="connsiteY9" fmla="*/ 61644 h 339047"/>
              <a:gd name="connsiteX10" fmla="*/ 92468 w 236306"/>
              <a:gd name="connsiteY10" fmla="*/ 0 h 33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6" h="339047">
                <a:moveTo>
                  <a:pt x="92468" y="0"/>
                </a:moveTo>
                <a:lnTo>
                  <a:pt x="92468" y="0"/>
                </a:lnTo>
                <a:cubicBezTo>
                  <a:pt x="15348" y="121187"/>
                  <a:pt x="52123" y="81441"/>
                  <a:pt x="0" y="133564"/>
                </a:cubicBezTo>
                <a:cubicBezTo>
                  <a:pt x="3425" y="160962"/>
                  <a:pt x="-3262" y="191692"/>
                  <a:pt x="10275" y="215757"/>
                </a:cubicBezTo>
                <a:cubicBezTo>
                  <a:pt x="28391" y="247963"/>
                  <a:pt x="99546" y="311056"/>
                  <a:pt x="143839" y="328773"/>
                </a:cubicBezTo>
                <a:cubicBezTo>
                  <a:pt x="160052" y="335258"/>
                  <a:pt x="178086" y="335622"/>
                  <a:pt x="195209" y="339047"/>
                </a:cubicBezTo>
                <a:cubicBezTo>
                  <a:pt x="202059" y="332197"/>
                  <a:pt x="211426" y="327162"/>
                  <a:pt x="215758" y="318498"/>
                </a:cubicBezTo>
                <a:cubicBezTo>
                  <a:pt x="223421" y="303172"/>
                  <a:pt x="235016" y="223496"/>
                  <a:pt x="236306" y="215757"/>
                </a:cubicBezTo>
                <a:cubicBezTo>
                  <a:pt x="232881" y="178085"/>
                  <a:pt x="240081" y="137863"/>
                  <a:pt x="226032" y="102741"/>
                </a:cubicBezTo>
                <a:cubicBezTo>
                  <a:pt x="217888" y="82380"/>
                  <a:pt x="193162" y="73417"/>
                  <a:pt x="174661" y="61644"/>
                </a:cubicBezTo>
                <a:cubicBezTo>
                  <a:pt x="83942" y="3914"/>
                  <a:pt x="106167" y="10274"/>
                  <a:pt x="92468" y="0"/>
                </a:cubicBezTo>
                <a:close/>
              </a:path>
            </a:pathLst>
          </a:custGeom>
          <a:solidFill>
            <a:srgbClr val="BD00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D3D80FA4-2B4F-EBDB-D912-4953589033AE}"/>
              </a:ext>
            </a:extLst>
          </p:cNvPr>
          <p:cNvSpPr/>
          <p:nvPr/>
        </p:nvSpPr>
        <p:spPr>
          <a:xfrm rot="16200000" flipV="1">
            <a:off x="3213702" y="1289040"/>
            <a:ext cx="604352" cy="1071914"/>
          </a:xfrm>
          <a:custGeom>
            <a:avLst/>
            <a:gdLst>
              <a:gd name="connsiteX0" fmla="*/ 0 w 1006868"/>
              <a:gd name="connsiteY0" fmla="*/ 1304818 h 1376737"/>
              <a:gd name="connsiteX1" fmla="*/ 0 w 1006868"/>
              <a:gd name="connsiteY1" fmla="*/ 1304818 h 1376737"/>
              <a:gd name="connsiteX2" fmla="*/ 82193 w 1006868"/>
              <a:gd name="connsiteY2" fmla="*/ 1335640 h 1376737"/>
              <a:gd name="connsiteX3" fmla="*/ 184935 w 1006868"/>
              <a:gd name="connsiteY3" fmla="*/ 1366463 h 1376737"/>
              <a:gd name="connsiteX4" fmla="*/ 267128 w 1006868"/>
              <a:gd name="connsiteY4" fmla="*/ 1376737 h 1376737"/>
              <a:gd name="connsiteX5" fmla="*/ 421241 w 1006868"/>
              <a:gd name="connsiteY5" fmla="*/ 1366463 h 1376737"/>
              <a:gd name="connsiteX6" fmla="*/ 482886 w 1006868"/>
              <a:gd name="connsiteY6" fmla="*/ 1345914 h 1376737"/>
              <a:gd name="connsiteX7" fmla="*/ 544531 w 1006868"/>
              <a:gd name="connsiteY7" fmla="*/ 1325366 h 1376737"/>
              <a:gd name="connsiteX8" fmla="*/ 585627 w 1006868"/>
              <a:gd name="connsiteY8" fmla="*/ 1304818 h 1376737"/>
              <a:gd name="connsiteX9" fmla="*/ 647272 w 1006868"/>
              <a:gd name="connsiteY9" fmla="*/ 1294544 h 1376737"/>
              <a:gd name="connsiteX10" fmla="*/ 750014 w 1006868"/>
              <a:gd name="connsiteY10" fmla="*/ 1263721 h 1376737"/>
              <a:gd name="connsiteX11" fmla="*/ 821933 w 1006868"/>
              <a:gd name="connsiteY11" fmla="*/ 1243173 h 1376737"/>
              <a:gd name="connsiteX12" fmla="*/ 863029 w 1006868"/>
              <a:gd name="connsiteY12" fmla="*/ 1232899 h 1376737"/>
              <a:gd name="connsiteX13" fmla="*/ 893852 w 1006868"/>
              <a:gd name="connsiteY13" fmla="*/ 1181528 h 1376737"/>
              <a:gd name="connsiteX14" fmla="*/ 934949 w 1006868"/>
              <a:gd name="connsiteY14" fmla="*/ 1119883 h 1376737"/>
              <a:gd name="connsiteX15" fmla="*/ 955497 w 1006868"/>
              <a:gd name="connsiteY15" fmla="*/ 934948 h 1376737"/>
              <a:gd name="connsiteX16" fmla="*/ 986319 w 1006868"/>
              <a:gd name="connsiteY16" fmla="*/ 821932 h 1376737"/>
              <a:gd name="connsiteX17" fmla="*/ 1006868 w 1006868"/>
              <a:gd name="connsiteY17" fmla="*/ 801384 h 1376737"/>
              <a:gd name="connsiteX18" fmla="*/ 986319 w 1006868"/>
              <a:gd name="connsiteY18" fmla="*/ 534256 h 1376737"/>
              <a:gd name="connsiteX19" fmla="*/ 976045 w 1006868"/>
              <a:gd name="connsiteY19" fmla="*/ 503434 h 1376737"/>
              <a:gd name="connsiteX20" fmla="*/ 965771 w 1006868"/>
              <a:gd name="connsiteY20" fmla="*/ 452063 h 1376737"/>
              <a:gd name="connsiteX21" fmla="*/ 934949 w 1006868"/>
              <a:gd name="connsiteY21" fmla="*/ 297950 h 1376737"/>
              <a:gd name="connsiteX22" fmla="*/ 914400 w 1006868"/>
              <a:gd name="connsiteY22" fmla="*/ 277402 h 1376737"/>
              <a:gd name="connsiteX23" fmla="*/ 904126 w 1006868"/>
              <a:gd name="connsiteY23" fmla="*/ 226031 h 1376737"/>
              <a:gd name="connsiteX24" fmla="*/ 873304 w 1006868"/>
              <a:gd name="connsiteY24" fmla="*/ 184935 h 1376737"/>
              <a:gd name="connsiteX25" fmla="*/ 811659 w 1006868"/>
              <a:gd name="connsiteY25" fmla="*/ 133564 h 1376737"/>
              <a:gd name="connsiteX26" fmla="*/ 739740 w 1006868"/>
              <a:gd name="connsiteY26" fmla="*/ 113016 h 1376737"/>
              <a:gd name="connsiteX27" fmla="*/ 667820 w 1006868"/>
              <a:gd name="connsiteY27" fmla="*/ 82193 h 1376737"/>
              <a:gd name="connsiteX28" fmla="*/ 636998 w 1006868"/>
              <a:gd name="connsiteY28" fmla="*/ 51371 h 1376737"/>
              <a:gd name="connsiteX29" fmla="*/ 565079 w 1006868"/>
              <a:gd name="connsiteY29" fmla="*/ 20548 h 1376737"/>
              <a:gd name="connsiteX30" fmla="*/ 523982 w 1006868"/>
              <a:gd name="connsiteY30" fmla="*/ 0 h 1376737"/>
              <a:gd name="connsiteX31" fmla="*/ 482886 w 1006868"/>
              <a:gd name="connsiteY31" fmla="*/ 30822 h 1376737"/>
              <a:gd name="connsiteX32" fmla="*/ 472611 w 1006868"/>
              <a:gd name="connsiteY32" fmla="*/ 92467 h 1376737"/>
              <a:gd name="connsiteX33" fmla="*/ 462337 w 1006868"/>
              <a:gd name="connsiteY33" fmla="*/ 164386 h 1376737"/>
              <a:gd name="connsiteX34" fmla="*/ 400692 w 1006868"/>
              <a:gd name="connsiteY34" fmla="*/ 277402 h 1376737"/>
              <a:gd name="connsiteX35" fmla="*/ 359596 w 1006868"/>
              <a:gd name="connsiteY35" fmla="*/ 369869 h 1376737"/>
              <a:gd name="connsiteX36" fmla="*/ 308225 w 1006868"/>
              <a:gd name="connsiteY36" fmla="*/ 441789 h 1376737"/>
              <a:gd name="connsiteX37" fmla="*/ 287677 w 1006868"/>
              <a:gd name="connsiteY37" fmla="*/ 493159 h 1376737"/>
              <a:gd name="connsiteX38" fmla="*/ 205483 w 1006868"/>
              <a:gd name="connsiteY38" fmla="*/ 626723 h 1376737"/>
              <a:gd name="connsiteX39" fmla="*/ 123290 w 1006868"/>
              <a:gd name="connsiteY39" fmla="*/ 863029 h 1376737"/>
              <a:gd name="connsiteX40" fmla="*/ 102742 w 1006868"/>
              <a:gd name="connsiteY40" fmla="*/ 955496 h 1376737"/>
              <a:gd name="connsiteX41" fmla="*/ 92468 w 1006868"/>
              <a:gd name="connsiteY41" fmla="*/ 986319 h 1376737"/>
              <a:gd name="connsiteX42" fmla="*/ 71919 w 1006868"/>
              <a:gd name="connsiteY42" fmla="*/ 1017141 h 1376737"/>
              <a:gd name="connsiteX43" fmla="*/ 41097 w 1006868"/>
              <a:gd name="connsiteY43" fmla="*/ 1068512 h 1376737"/>
              <a:gd name="connsiteX44" fmla="*/ 0 w 1006868"/>
              <a:gd name="connsiteY44" fmla="*/ 1222625 h 1376737"/>
              <a:gd name="connsiteX45" fmla="*/ 0 w 1006868"/>
              <a:gd name="connsiteY45" fmla="*/ 1304818 h 13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6868" h="1376737">
                <a:moveTo>
                  <a:pt x="0" y="1304818"/>
                </a:moveTo>
                <a:lnTo>
                  <a:pt x="0" y="1304818"/>
                </a:lnTo>
                <a:lnTo>
                  <a:pt x="82193" y="1335640"/>
                </a:lnTo>
                <a:cubicBezTo>
                  <a:pt x="106179" y="1344206"/>
                  <a:pt x="156109" y="1361659"/>
                  <a:pt x="184935" y="1366463"/>
                </a:cubicBezTo>
                <a:cubicBezTo>
                  <a:pt x="212170" y="1371002"/>
                  <a:pt x="239730" y="1373312"/>
                  <a:pt x="267128" y="1376737"/>
                </a:cubicBezTo>
                <a:cubicBezTo>
                  <a:pt x="318499" y="1373312"/>
                  <a:pt x="370273" y="1373744"/>
                  <a:pt x="421241" y="1366463"/>
                </a:cubicBezTo>
                <a:cubicBezTo>
                  <a:pt x="442683" y="1363400"/>
                  <a:pt x="462338" y="1352764"/>
                  <a:pt x="482886" y="1345914"/>
                </a:cubicBezTo>
                <a:cubicBezTo>
                  <a:pt x="503434" y="1339065"/>
                  <a:pt x="525158" y="1335053"/>
                  <a:pt x="544531" y="1325366"/>
                </a:cubicBezTo>
                <a:cubicBezTo>
                  <a:pt x="558230" y="1318517"/>
                  <a:pt x="570957" y="1309219"/>
                  <a:pt x="585627" y="1304818"/>
                </a:cubicBezTo>
                <a:cubicBezTo>
                  <a:pt x="605580" y="1298832"/>
                  <a:pt x="626724" y="1297969"/>
                  <a:pt x="647272" y="1294544"/>
                </a:cubicBezTo>
                <a:cubicBezTo>
                  <a:pt x="701692" y="1258263"/>
                  <a:pt x="659109" y="1280249"/>
                  <a:pt x="750014" y="1263721"/>
                </a:cubicBezTo>
                <a:cubicBezTo>
                  <a:pt x="794172" y="1255692"/>
                  <a:pt x="783425" y="1254175"/>
                  <a:pt x="821933" y="1243173"/>
                </a:cubicBezTo>
                <a:cubicBezTo>
                  <a:pt x="835510" y="1239294"/>
                  <a:pt x="849330" y="1236324"/>
                  <a:pt x="863029" y="1232899"/>
                </a:cubicBezTo>
                <a:cubicBezTo>
                  <a:pt x="909131" y="1186797"/>
                  <a:pt x="860508" y="1241546"/>
                  <a:pt x="893852" y="1181528"/>
                </a:cubicBezTo>
                <a:cubicBezTo>
                  <a:pt x="905846" y="1159940"/>
                  <a:pt x="934949" y="1119883"/>
                  <a:pt x="934949" y="1119883"/>
                </a:cubicBezTo>
                <a:cubicBezTo>
                  <a:pt x="941798" y="1058238"/>
                  <a:pt x="947804" y="996493"/>
                  <a:pt x="955497" y="934948"/>
                </a:cubicBezTo>
                <a:cubicBezTo>
                  <a:pt x="960711" y="893236"/>
                  <a:pt x="965198" y="858893"/>
                  <a:pt x="986319" y="821932"/>
                </a:cubicBezTo>
                <a:cubicBezTo>
                  <a:pt x="991125" y="813522"/>
                  <a:pt x="1000018" y="808233"/>
                  <a:pt x="1006868" y="801384"/>
                </a:cubicBezTo>
                <a:cubicBezTo>
                  <a:pt x="1004242" y="762001"/>
                  <a:pt x="993785" y="586519"/>
                  <a:pt x="986319" y="534256"/>
                </a:cubicBezTo>
                <a:cubicBezTo>
                  <a:pt x="984787" y="523535"/>
                  <a:pt x="978672" y="513940"/>
                  <a:pt x="976045" y="503434"/>
                </a:cubicBezTo>
                <a:cubicBezTo>
                  <a:pt x="971810" y="486493"/>
                  <a:pt x="969196" y="469187"/>
                  <a:pt x="965771" y="452063"/>
                </a:cubicBezTo>
                <a:cubicBezTo>
                  <a:pt x="958981" y="377371"/>
                  <a:pt x="970442" y="351188"/>
                  <a:pt x="934949" y="297950"/>
                </a:cubicBezTo>
                <a:cubicBezTo>
                  <a:pt x="929576" y="289890"/>
                  <a:pt x="921250" y="284251"/>
                  <a:pt x="914400" y="277402"/>
                </a:cubicBezTo>
                <a:cubicBezTo>
                  <a:pt x="910975" y="260278"/>
                  <a:pt x="911218" y="241989"/>
                  <a:pt x="904126" y="226031"/>
                </a:cubicBezTo>
                <a:cubicBezTo>
                  <a:pt x="897172" y="210383"/>
                  <a:pt x="884266" y="198089"/>
                  <a:pt x="873304" y="184935"/>
                </a:cubicBezTo>
                <a:cubicBezTo>
                  <a:pt x="860361" y="169403"/>
                  <a:pt x="825657" y="139927"/>
                  <a:pt x="811659" y="133564"/>
                </a:cubicBezTo>
                <a:cubicBezTo>
                  <a:pt x="788961" y="123247"/>
                  <a:pt x="763713" y="119865"/>
                  <a:pt x="739740" y="113016"/>
                </a:cubicBezTo>
                <a:cubicBezTo>
                  <a:pt x="686584" y="59860"/>
                  <a:pt x="765211" y="130888"/>
                  <a:pt x="667820" y="82193"/>
                </a:cubicBezTo>
                <a:cubicBezTo>
                  <a:pt x="654824" y="75695"/>
                  <a:pt x="648821" y="59816"/>
                  <a:pt x="636998" y="51371"/>
                </a:cubicBezTo>
                <a:cubicBezTo>
                  <a:pt x="602922" y="27031"/>
                  <a:pt x="598618" y="34922"/>
                  <a:pt x="565079" y="20548"/>
                </a:cubicBezTo>
                <a:cubicBezTo>
                  <a:pt x="551001" y="14515"/>
                  <a:pt x="537681" y="6849"/>
                  <a:pt x="523982" y="0"/>
                </a:cubicBezTo>
                <a:cubicBezTo>
                  <a:pt x="510283" y="10274"/>
                  <a:pt x="491202" y="15854"/>
                  <a:pt x="482886" y="30822"/>
                </a:cubicBezTo>
                <a:cubicBezTo>
                  <a:pt x="472769" y="49032"/>
                  <a:pt x="475779" y="71877"/>
                  <a:pt x="472611" y="92467"/>
                </a:cubicBezTo>
                <a:cubicBezTo>
                  <a:pt x="468929" y="116402"/>
                  <a:pt x="469995" y="141412"/>
                  <a:pt x="462337" y="164386"/>
                </a:cubicBezTo>
                <a:cubicBezTo>
                  <a:pt x="446795" y="211012"/>
                  <a:pt x="425706" y="239883"/>
                  <a:pt x="400692" y="277402"/>
                </a:cubicBezTo>
                <a:cubicBezTo>
                  <a:pt x="383943" y="344400"/>
                  <a:pt x="399991" y="297159"/>
                  <a:pt x="359596" y="369869"/>
                </a:cubicBezTo>
                <a:cubicBezTo>
                  <a:pt x="325788" y="430723"/>
                  <a:pt x="356291" y="393722"/>
                  <a:pt x="308225" y="441789"/>
                </a:cubicBezTo>
                <a:cubicBezTo>
                  <a:pt x="301376" y="458912"/>
                  <a:pt x="296508" y="476969"/>
                  <a:pt x="287677" y="493159"/>
                </a:cubicBezTo>
                <a:cubicBezTo>
                  <a:pt x="247209" y="567350"/>
                  <a:pt x="241006" y="545020"/>
                  <a:pt x="205483" y="626723"/>
                </a:cubicBezTo>
                <a:cubicBezTo>
                  <a:pt x="175552" y="695565"/>
                  <a:pt x="142674" y="785491"/>
                  <a:pt x="123290" y="863029"/>
                </a:cubicBezTo>
                <a:cubicBezTo>
                  <a:pt x="115632" y="893660"/>
                  <a:pt x="110400" y="924865"/>
                  <a:pt x="102742" y="955496"/>
                </a:cubicBezTo>
                <a:cubicBezTo>
                  <a:pt x="100115" y="966003"/>
                  <a:pt x="97311" y="976632"/>
                  <a:pt x="92468" y="986319"/>
                </a:cubicBezTo>
                <a:cubicBezTo>
                  <a:pt x="86946" y="997363"/>
                  <a:pt x="78463" y="1006670"/>
                  <a:pt x="71919" y="1017141"/>
                </a:cubicBezTo>
                <a:cubicBezTo>
                  <a:pt x="61335" y="1034075"/>
                  <a:pt x="51371" y="1051388"/>
                  <a:pt x="41097" y="1068512"/>
                </a:cubicBezTo>
                <a:cubicBezTo>
                  <a:pt x="7647" y="1202309"/>
                  <a:pt x="23669" y="1151614"/>
                  <a:pt x="0" y="1222625"/>
                </a:cubicBezTo>
                <a:cubicBezTo>
                  <a:pt x="11617" y="1280712"/>
                  <a:pt x="10274" y="1256533"/>
                  <a:pt x="0" y="1304818"/>
                </a:cubicBezTo>
                <a:close/>
              </a:path>
            </a:pathLst>
          </a:custGeom>
          <a:solidFill>
            <a:srgbClr val="F03B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A3D5F39A-F1B1-D6EA-0503-F3784EB4745F}"/>
              </a:ext>
            </a:extLst>
          </p:cNvPr>
          <p:cNvCxnSpPr>
            <a:cxnSpLocks/>
          </p:cNvCxnSpPr>
          <p:nvPr/>
        </p:nvCxnSpPr>
        <p:spPr>
          <a:xfrm>
            <a:off x="5595647" y="3387627"/>
            <a:ext cx="0" cy="2651686"/>
          </a:xfrm>
          <a:prstGeom prst="line">
            <a:avLst/>
          </a:prstGeom>
          <a:ln w="57150">
            <a:solidFill>
              <a:srgbClr val="5D954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C811210-002A-A5B3-6F2B-2744E39139BF}"/>
              </a:ext>
            </a:extLst>
          </p:cNvPr>
          <p:cNvSpPr txBox="1"/>
          <p:nvPr/>
        </p:nvSpPr>
        <p:spPr>
          <a:xfrm>
            <a:off x="7123873" y="2987517"/>
            <a:ext cx="3195263" cy="400110"/>
          </a:xfrm>
          <a:prstGeom prst="rect">
            <a:avLst/>
          </a:prstGeom>
          <a:noFill/>
        </p:spPr>
        <p:txBody>
          <a:bodyPr wrap="square" rtlCol="0">
            <a:spAutoFit/>
          </a:bodyPr>
          <a:lstStyle/>
          <a:p>
            <a:r>
              <a:rPr lang="en-US" sz="2000" dirty="0">
                <a:solidFill>
                  <a:schemeClr val="bg1"/>
                </a:solidFill>
              </a:rPr>
              <a:t>Density of Fire Severity</a:t>
            </a:r>
          </a:p>
        </p:txBody>
      </p:sp>
      <p:sp>
        <p:nvSpPr>
          <p:cNvPr id="4" name="TextBox 3">
            <a:extLst>
              <a:ext uri="{FF2B5EF4-FFF2-40B4-BE49-F238E27FC236}">
                <a16:creationId xmlns:a16="http://schemas.microsoft.com/office/drawing/2014/main" id="{B2D36CFC-22BF-AA95-C2FB-FD4592AF7092}"/>
              </a:ext>
            </a:extLst>
          </p:cNvPr>
          <p:cNvSpPr txBox="1"/>
          <p:nvPr/>
        </p:nvSpPr>
        <p:spPr>
          <a:xfrm>
            <a:off x="5595647" y="945222"/>
            <a:ext cx="2167041" cy="646331"/>
          </a:xfrm>
          <a:prstGeom prst="rect">
            <a:avLst/>
          </a:prstGeom>
          <a:noFill/>
        </p:spPr>
        <p:txBody>
          <a:bodyPr wrap="square" rtlCol="0">
            <a:spAutoFit/>
          </a:bodyPr>
          <a:lstStyle/>
          <a:p>
            <a:r>
              <a:rPr lang="en-US" dirty="0"/>
              <a:t>After 100+ years of Fire Exclusion</a:t>
            </a:r>
          </a:p>
        </p:txBody>
      </p:sp>
      <p:sp>
        <p:nvSpPr>
          <p:cNvPr id="3" name="TextBox 2">
            <a:extLst>
              <a:ext uri="{FF2B5EF4-FFF2-40B4-BE49-F238E27FC236}">
                <a16:creationId xmlns:a16="http://schemas.microsoft.com/office/drawing/2014/main" id="{B4FA670A-F97D-8483-3A52-8FE32C9C314E}"/>
              </a:ext>
            </a:extLst>
          </p:cNvPr>
          <p:cNvSpPr txBox="1"/>
          <p:nvPr/>
        </p:nvSpPr>
        <p:spPr>
          <a:xfrm>
            <a:off x="5113652" y="-12533"/>
            <a:ext cx="2804180" cy="338554"/>
          </a:xfrm>
          <a:prstGeom prst="rect">
            <a:avLst/>
          </a:prstGeom>
          <a:noFill/>
        </p:spPr>
        <p:txBody>
          <a:bodyPr wrap="square" rtlCol="0">
            <a:spAutoFit/>
          </a:bodyPr>
          <a:lstStyle/>
          <a:p>
            <a:r>
              <a:rPr lang="en-US" sz="1600" dirty="0">
                <a:ln>
                  <a:solidFill>
                    <a:sysClr val="windowText" lastClr="000000"/>
                  </a:solidFill>
                </a:ln>
                <a:solidFill>
                  <a:sysClr val="windowText" lastClr="000000"/>
                </a:solidFill>
              </a:rPr>
              <a:t>Over a 35-year period</a:t>
            </a:r>
          </a:p>
        </p:txBody>
      </p:sp>
      <p:sp>
        <p:nvSpPr>
          <p:cNvPr id="2" name="Slide Number Placeholder 1">
            <a:extLst>
              <a:ext uri="{FF2B5EF4-FFF2-40B4-BE49-F238E27FC236}">
                <a16:creationId xmlns:a16="http://schemas.microsoft.com/office/drawing/2014/main" id="{A1035DF0-8C89-92A6-30DB-A313F1DC4C65}"/>
              </a:ext>
            </a:extLst>
          </p:cNvPr>
          <p:cNvSpPr>
            <a:spLocks noGrp="1"/>
          </p:cNvSpPr>
          <p:nvPr>
            <p:ph type="sldNum" sz="quarter" idx="12"/>
          </p:nvPr>
        </p:nvSpPr>
        <p:spPr/>
        <p:txBody>
          <a:bodyPr/>
          <a:lstStyle/>
          <a:p>
            <a:fld id="{C9A01799-CE56-4EBC-A62D-F2D63DB45905}" type="slidenum">
              <a:rPr lang="en-US" smtClean="0"/>
              <a:t>2</a:t>
            </a:fld>
            <a:endParaRPr lang="en-US"/>
          </a:p>
        </p:txBody>
      </p:sp>
    </p:spTree>
    <p:extLst>
      <p:ext uri="{BB962C8B-B14F-4D97-AF65-F5344CB8AC3E}">
        <p14:creationId xmlns:p14="http://schemas.microsoft.com/office/powerpoint/2010/main" val="19829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3714C-0AC0-129B-0B3C-C3BC9FE8DB27}"/>
              </a:ext>
            </a:extLst>
          </p:cNvPr>
          <p:cNvSpPr>
            <a:spLocks noGrp="1"/>
          </p:cNvSpPr>
          <p:nvPr>
            <p:ph type="sldNum" sz="quarter" idx="12"/>
          </p:nvPr>
        </p:nvSpPr>
        <p:spPr/>
        <p:txBody>
          <a:bodyPr/>
          <a:lstStyle/>
          <a:p>
            <a:fld id="{C9A01799-CE56-4EBC-A62D-F2D63DB45905}" type="slidenum">
              <a:rPr lang="en-US" smtClean="0"/>
              <a:t>20</a:t>
            </a:fld>
            <a:endParaRPr lang="en-US"/>
          </a:p>
        </p:txBody>
      </p:sp>
      <p:pic>
        <p:nvPicPr>
          <p:cNvPr id="24" name="Picture 23" descr="A map of the united states&#10;&#10;Description automatically generated">
            <a:extLst>
              <a:ext uri="{FF2B5EF4-FFF2-40B4-BE49-F238E27FC236}">
                <a16:creationId xmlns:a16="http://schemas.microsoft.com/office/drawing/2014/main" id="{B102376C-3B17-CD27-95DE-78D6DEE076F3}"/>
              </a:ext>
            </a:extLst>
          </p:cNvPr>
          <p:cNvPicPr>
            <a:picLocks noChangeAspect="1"/>
          </p:cNvPicPr>
          <p:nvPr/>
        </p:nvPicPr>
        <p:blipFill rotWithShape="1">
          <a:blip r:embed="rId2">
            <a:extLst>
              <a:ext uri="{28A0092B-C50C-407E-A947-70E740481C1C}">
                <a14:useLocalDpi xmlns:a14="http://schemas.microsoft.com/office/drawing/2010/main" val="0"/>
              </a:ext>
            </a:extLst>
          </a:blip>
          <a:srcRect l="6920" t="7046" r="3807" b="8518"/>
          <a:stretch/>
        </p:blipFill>
        <p:spPr>
          <a:xfrm>
            <a:off x="2209177" y="59706"/>
            <a:ext cx="4795408" cy="6738587"/>
          </a:xfrm>
          <a:prstGeom prst="rect">
            <a:avLst/>
          </a:prstGeom>
        </p:spPr>
      </p:pic>
      <p:grpSp>
        <p:nvGrpSpPr>
          <p:cNvPr id="25" name="Group 24">
            <a:extLst>
              <a:ext uri="{FF2B5EF4-FFF2-40B4-BE49-F238E27FC236}">
                <a16:creationId xmlns:a16="http://schemas.microsoft.com/office/drawing/2014/main" id="{021183A9-68F6-A876-9A20-FF7243A1CB2B}"/>
              </a:ext>
            </a:extLst>
          </p:cNvPr>
          <p:cNvGrpSpPr/>
          <p:nvPr/>
        </p:nvGrpSpPr>
        <p:grpSpPr>
          <a:xfrm>
            <a:off x="7585120" y="127128"/>
            <a:ext cx="4056916" cy="3799341"/>
            <a:chOff x="7585120" y="127128"/>
            <a:chExt cx="4056916" cy="3799341"/>
          </a:xfrm>
        </p:grpSpPr>
        <p:grpSp>
          <p:nvGrpSpPr>
            <p:cNvPr id="3" name="Group 2">
              <a:extLst>
                <a:ext uri="{FF2B5EF4-FFF2-40B4-BE49-F238E27FC236}">
                  <a16:creationId xmlns:a16="http://schemas.microsoft.com/office/drawing/2014/main" id="{AA0B5F84-CF2B-559F-994E-79610DC07FA6}"/>
                </a:ext>
              </a:extLst>
            </p:cNvPr>
            <p:cNvGrpSpPr/>
            <p:nvPr/>
          </p:nvGrpSpPr>
          <p:grpSpPr>
            <a:xfrm>
              <a:off x="7585120" y="291175"/>
              <a:ext cx="4056916" cy="3635294"/>
              <a:chOff x="7585120" y="291175"/>
              <a:chExt cx="4056916" cy="3635294"/>
            </a:xfrm>
          </p:grpSpPr>
          <p:sp>
            <p:nvSpPr>
              <p:cNvPr id="4" name="Rectangle 3">
                <a:extLst>
                  <a:ext uri="{FF2B5EF4-FFF2-40B4-BE49-F238E27FC236}">
                    <a16:creationId xmlns:a16="http://schemas.microsoft.com/office/drawing/2014/main" id="{C7850C0E-E497-DD04-9B9A-49B840DAD2D8}"/>
                  </a:ext>
                </a:extLst>
              </p:cNvPr>
              <p:cNvSpPr/>
              <p:nvPr/>
            </p:nvSpPr>
            <p:spPr>
              <a:xfrm>
                <a:off x="8723376" y="330773"/>
                <a:ext cx="640256" cy="618082"/>
              </a:xfrm>
              <a:prstGeom prst="rect">
                <a:avLst/>
              </a:prstGeom>
              <a:solidFill>
                <a:srgbClr val="542788"/>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Rectangle 4">
                <a:extLst>
                  <a:ext uri="{FF2B5EF4-FFF2-40B4-BE49-F238E27FC236}">
                    <a16:creationId xmlns:a16="http://schemas.microsoft.com/office/drawing/2014/main" id="{68523ADE-EFC7-74E9-447E-255E4F5D0F15}"/>
                  </a:ext>
                </a:extLst>
              </p:cNvPr>
              <p:cNvSpPr/>
              <p:nvPr/>
            </p:nvSpPr>
            <p:spPr>
              <a:xfrm>
                <a:off x="9367943" y="330773"/>
                <a:ext cx="640256" cy="618082"/>
              </a:xfrm>
              <a:prstGeom prst="rect">
                <a:avLst/>
              </a:prstGeom>
              <a:solidFill>
                <a:srgbClr val="C2A5CF"/>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5">
                <a:extLst>
                  <a:ext uri="{FF2B5EF4-FFF2-40B4-BE49-F238E27FC236}">
                    <a16:creationId xmlns:a16="http://schemas.microsoft.com/office/drawing/2014/main" id="{B559E455-AD4B-980E-A546-3262FA4E5632}"/>
                  </a:ext>
                </a:extLst>
              </p:cNvPr>
              <p:cNvSpPr/>
              <p:nvPr/>
            </p:nvSpPr>
            <p:spPr>
              <a:xfrm>
                <a:off x="10006094" y="332824"/>
                <a:ext cx="640256" cy="618082"/>
              </a:xfrm>
              <a:prstGeom prst="rect">
                <a:avLst/>
              </a:prstGeom>
              <a:solidFill>
                <a:srgbClr val="C51B7D"/>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6">
                <a:extLst>
                  <a:ext uri="{FF2B5EF4-FFF2-40B4-BE49-F238E27FC236}">
                    <a16:creationId xmlns:a16="http://schemas.microsoft.com/office/drawing/2014/main" id="{DC37DB2A-9C26-6951-0ACC-B2CE922704A0}"/>
                  </a:ext>
                </a:extLst>
              </p:cNvPr>
              <p:cNvSpPr/>
              <p:nvPr/>
            </p:nvSpPr>
            <p:spPr>
              <a:xfrm>
                <a:off x="8725582" y="948855"/>
                <a:ext cx="640256" cy="618082"/>
              </a:xfrm>
              <a:prstGeom prst="rect">
                <a:avLst/>
              </a:prstGeom>
              <a:solidFill>
                <a:srgbClr val="FEE0B6"/>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F19B1205-5151-7FD7-FA60-9DF33FB233B4}"/>
                  </a:ext>
                </a:extLst>
              </p:cNvPr>
              <p:cNvSpPr/>
              <p:nvPr/>
            </p:nvSpPr>
            <p:spPr>
              <a:xfrm>
                <a:off x="9370048" y="950906"/>
                <a:ext cx="640256" cy="618082"/>
              </a:xfrm>
              <a:prstGeom prst="rect">
                <a:avLst/>
              </a:prstGeom>
              <a:solidFill>
                <a:srgbClr val="F7F7F7"/>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9917A06E-6B28-6DC1-663F-736C77372919}"/>
                  </a:ext>
                </a:extLst>
              </p:cNvPr>
              <p:cNvSpPr/>
              <p:nvPr/>
            </p:nvSpPr>
            <p:spPr>
              <a:xfrm>
                <a:off x="10006094" y="950906"/>
                <a:ext cx="640256" cy="618082"/>
              </a:xfrm>
              <a:prstGeom prst="rect">
                <a:avLst/>
              </a:prstGeom>
              <a:solidFill>
                <a:srgbClr val="FDE0EF"/>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C1C6F03-8D91-68C5-EAA3-7E4F839C62D8}"/>
                  </a:ext>
                </a:extLst>
              </p:cNvPr>
              <p:cNvSpPr/>
              <p:nvPr/>
            </p:nvSpPr>
            <p:spPr>
              <a:xfrm>
                <a:off x="8722639" y="1567737"/>
                <a:ext cx="640256" cy="618082"/>
              </a:xfrm>
              <a:prstGeom prst="rect">
                <a:avLst/>
              </a:prstGeom>
              <a:solidFill>
                <a:srgbClr val="B35806"/>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4D93FA2C-ECED-1D22-BE37-65337F3D9361}"/>
                  </a:ext>
                </a:extLst>
              </p:cNvPr>
              <p:cNvSpPr/>
              <p:nvPr/>
            </p:nvSpPr>
            <p:spPr>
              <a:xfrm>
                <a:off x="9372600" y="1563624"/>
                <a:ext cx="640256" cy="618082"/>
              </a:xfrm>
              <a:prstGeom prst="rect">
                <a:avLst/>
              </a:prstGeom>
              <a:solidFill>
                <a:srgbClr val="D9F0D3"/>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9073EDE6-BCF8-9A93-6F83-13F7F238C9AE}"/>
                  </a:ext>
                </a:extLst>
              </p:cNvPr>
              <p:cNvSpPr/>
              <p:nvPr/>
            </p:nvSpPr>
            <p:spPr>
              <a:xfrm>
                <a:off x="10006094" y="1565695"/>
                <a:ext cx="640256" cy="618082"/>
              </a:xfrm>
              <a:prstGeom prst="rect">
                <a:avLst/>
              </a:prstGeom>
              <a:solidFill>
                <a:srgbClr val="4D9221"/>
              </a:solidFill>
              <a:ln>
                <a:solidFill>
                  <a:schemeClr val="tx1">
                    <a:lumMod val="50000"/>
                    <a:lumOff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968AD238-B2C3-B45F-7D45-CC7E0CBD388D}"/>
                  </a:ext>
                </a:extLst>
              </p:cNvPr>
              <p:cNvSpPr txBox="1"/>
              <p:nvPr/>
            </p:nvSpPr>
            <p:spPr>
              <a:xfrm>
                <a:off x="8852350" y="2776283"/>
                <a:ext cx="1563248" cy="338554"/>
              </a:xfrm>
              <a:prstGeom prst="rect">
                <a:avLst/>
              </a:prstGeom>
              <a:noFill/>
            </p:spPr>
            <p:txBody>
              <a:bodyPr wrap="none" rtlCol="0">
                <a:spAutoFit/>
              </a:bodyPr>
              <a:lstStyle/>
              <a:p>
                <a:r>
                  <a:rPr lang="en-US" sz="1600" dirty="0"/>
                  <a:t>Fire Frequency</a:t>
                </a:r>
              </a:p>
            </p:txBody>
          </p:sp>
          <p:sp>
            <p:nvSpPr>
              <p:cNvPr id="14" name="TextBox 13">
                <a:extLst>
                  <a:ext uri="{FF2B5EF4-FFF2-40B4-BE49-F238E27FC236}">
                    <a16:creationId xmlns:a16="http://schemas.microsoft.com/office/drawing/2014/main" id="{9738D1CB-495F-B6EC-DDBD-A4F6D093D472}"/>
                  </a:ext>
                </a:extLst>
              </p:cNvPr>
              <p:cNvSpPr txBox="1"/>
              <p:nvPr/>
            </p:nvSpPr>
            <p:spPr>
              <a:xfrm rot="16200000">
                <a:off x="7086586" y="1033350"/>
                <a:ext cx="1335622" cy="338554"/>
              </a:xfrm>
              <a:prstGeom prst="rect">
                <a:avLst/>
              </a:prstGeom>
              <a:noFill/>
            </p:spPr>
            <p:txBody>
              <a:bodyPr wrap="none" rtlCol="0">
                <a:spAutoFit/>
              </a:bodyPr>
              <a:lstStyle/>
              <a:p>
                <a:r>
                  <a:rPr lang="en-US" sz="1600" dirty="0"/>
                  <a:t>Fire Severity</a:t>
                </a:r>
              </a:p>
            </p:txBody>
          </p:sp>
          <p:sp>
            <p:nvSpPr>
              <p:cNvPr id="15" name="TextBox 14">
                <a:extLst>
                  <a:ext uri="{FF2B5EF4-FFF2-40B4-BE49-F238E27FC236}">
                    <a16:creationId xmlns:a16="http://schemas.microsoft.com/office/drawing/2014/main" id="{EC2C9E1D-C972-84CA-DAE1-7C38F864D3C8}"/>
                  </a:ext>
                </a:extLst>
              </p:cNvPr>
              <p:cNvSpPr txBox="1"/>
              <p:nvPr/>
            </p:nvSpPr>
            <p:spPr>
              <a:xfrm>
                <a:off x="9088085" y="3187805"/>
                <a:ext cx="2390405" cy="738664"/>
              </a:xfrm>
              <a:prstGeom prst="rect">
                <a:avLst/>
              </a:prstGeom>
              <a:noFill/>
            </p:spPr>
            <p:txBody>
              <a:bodyPr wrap="square" rtlCol="0">
                <a:spAutoFit/>
              </a:bodyPr>
              <a:lstStyle/>
              <a:p>
                <a:r>
                  <a:rPr lang="en-US" sz="1400" dirty="0"/>
                  <a:t>Breaks are</a:t>
                </a:r>
              </a:p>
              <a:p>
                <a:r>
                  <a:rPr lang="en-US" sz="1400" dirty="0"/>
                  <a:t>absolute 50</a:t>
                </a:r>
                <a:r>
                  <a:rPr lang="en-US" sz="1400" baseline="30000" dirty="0"/>
                  <a:t>th</a:t>
                </a:r>
                <a:r>
                  <a:rPr lang="en-US" sz="1400" dirty="0"/>
                  <a:t> </a:t>
                </a:r>
              </a:p>
              <a:p>
                <a:r>
                  <a:rPr lang="en-US" sz="1400" dirty="0"/>
                  <a:t>percentiles</a:t>
                </a:r>
              </a:p>
            </p:txBody>
          </p:sp>
          <p:cxnSp>
            <p:nvCxnSpPr>
              <p:cNvPr id="16" name="Straight Arrow Connector 15">
                <a:extLst>
                  <a:ext uri="{FF2B5EF4-FFF2-40B4-BE49-F238E27FC236}">
                    <a16:creationId xmlns:a16="http://schemas.microsoft.com/office/drawing/2014/main" id="{7EF83B14-091A-07CD-7958-443B507BBA76}"/>
                  </a:ext>
                </a:extLst>
              </p:cNvPr>
              <p:cNvCxnSpPr>
                <a:cxnSpLocks/>
              </p:cNvCxnSpPr>
              <p:nvPr/>
            </p:nvCxnSpPr>
            <p:spPr>
              <a:xfrm>
                <a:off x="8768021" y="2274626"/>
                <a:ext cx="1731905" cy="0"/>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5FA98FB-F3D6-BFDC-86FF-79F69970BB9E}"/>
                  </a:ext>
                </a:extLst>
              </p:cNvPr>
              <p:cNvCxnSpPr>
                <a:cxnSpLocks/>
              </p:cNvCxnSpPr>
              <p:nvPr/>
            </p:nvCxnSpPr>
            <p:spPr>
              <a:xfrm flipV="1">
                <a:off x="8597778" y="355844"/>
                <a:ext cx="0" cy="1653868"/>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26B0878-103E-44FF-EA50-F3963A1EC79B}"/>
                  </a:ext>
                </a:extLst>
              </p:cNvPr>
              <p:cNvSpPr txBox="1"/>
              <p:nvPr/>
            </p:nvSpPr>
            <p:spPr>
              <a:xfrm>
                <a:off x="9468645" y="2268371"/>
                <a:ext cx="390185" cy="276999"/>
              </a:xfrm>
              <a:prstGeom prst="rect">
                <a:avLst/>
              </a:prstGeom>
              <a:noFill/>
            </p:spPr>
            <p:txBody>
              <a:bodyPr wrap="square" rtlCol="0">
                <a:spAutoFit/>
              </a:bodyPr>
              <a:lstStyle/>
              <a:p>
                <a:r>
                  <a:rPr lang="en-US" sz="1200" dirty="0"/>
                  <a:t>0</a:t>
                </a:r>
              </a:p>
            </p:txBody>
          </p:sp>
          <p:sp>
            <p:nvSpPr>
              <p:cNvPr id="19" name="TextBox 18">
                <a:extLst>
                  <a:ext uri="{FF2B5EF4-FFF2-40B4-BE49-F238E27FC236}">
                    <a16:creationId xmlns:a16="http://schemas.microsoft.com/office/drawing/2014/main" id="{B013E68F-7E57-9A59-1763-43312CD72D13}"/>
                  </a:ext>
                </a:extLst>
              </p:cNvPr>
              <p:cNvSpPr txBox="1"/>
              <p:nvPr/>
            </p:nvSpPr>
            <p:spPr>
              <a:xfrm>
                <a:off x="9858830" y="2282925"/>
                <a:ext cx="1783206" cy="461665"/>
              </a:xfrm>
              <a:prstGeom prst="rect">
                <a:avLst/>
              </a:prstGeom>
              <a:noFill/>
            </p:spPr>
            <p:txBody>
              <a:bodyPr wrap="square" rtlCol="0">
                <a:spAutoFit/>
              </a:bodyPr>
              <a:lstStyle/>
              <a:p>
                <a:r>
                  <a:rPr lang="en-US" sz="1200" dirty="0"/>
                  <a:t>Less </a:t>
                </a:r>
              </a:p>
              <a:p>
                <a:r>
                  <a:rPr lang="en-US" sz="1200" dirty="0"/>
                  <a:t>Frequent</a:t>
                </a:r>
              </a:p>
            </p:txBody>
          </p:sp>
          <p:sp>
            <p:nvSpPr>
              <p:cNvPr id="20" name="TextBox 19">
                <a:extLst>
                  <a:ext uri="{FF2B5EF4-FFF2-40B4-BE49-F238E27FC236}">
                    <a16:creationId xmlns:a16="http://schemas.microsoft.com/office/drawing/2014/main" id="{A6A314AE-BB45-4A16-BF4C-9AA05B485EA5}"/>
                  </a:ext>
                </a:extLst>
              </p:cNvPr>
              <p:cNvSpPr txBox="1"/>
              <p:nvPr/>
            </p:nvSpPr>
            <p:spPr>
              <a:xfrm>
                <a:off x="8543887" y="2279826"/>
                <a:ext cx="1164597" cy="461665"/>
              </a:xfrm>
              <a:prstGeom prst="rect">
                <a:avLst/>
              </a:prstGeom>
              <a:noFill/>
            </p:spPr>
            <p:txBody>
              <a:bodyPr wrap="square" rtlCol="0">
                <a:spAutoFit/>
              </a:bodyPr>
              <a:lstStyle/>
              <a:p>
                <a:r>
                  <a:rPr lang="en-US" sz="1200" dirty="0"/>
                  <a:t>More </a:t>
                </a:r>
              </a:p>
              <a:p>
                <a:r>
                  <a:rPr lang="en-US" sz="1200" dirty="0"/>
                  <a:t>Frequent</a:t>
                </a:r>
              </a:p>
            </p:txBody>
          </p:sp>
          <p:sp>
            <p:nvSpPr>
              <p:cNvPr id="21" name="TextBox 20">
                <a:extLst>
                  <a:ext uri="{FF2B5EF4-FFF2-40B4-BE49-F238E27FC236}">
                    <a16:creationId xmlns:a16="http://schemas.microsoft.com/office/drawing/2014/main" id="{961C4E08-1C97-62D2-440D-EFF2C46AC864}"/>
                  </a:ext>
                </a:extLst>
              </p:cNvPr>
              <p:cNvSpPr txBox="1"/>
              <p:nvPr/>
            </p:nvSpPr>
            <p:spPr>
              <a:xfrm rot="16200000">
                <a:off x="7312301" y="951945"/>
                <a:ext cx="1783206" cy="461665"/>
              </a:xfrm>
              <a:prstGeom prst="rect">
                <a:avLst/>
              </a:prstGeom>
              <a:noFill/>
            </p:spPr>
            <p:txBody>
              <a:bodyPr wrap="square" rtlCol="0">
                <a:spAutoFit/>
              </a:bodyPr>
              <a:lstStyle/>
              <a:p>
                <a:r>
                  <a:rPr lang="en-US" sz="1200" dirty="0"/>
                  <a:t>Less </a:t>
                </a:r>
              </a:p>
              <a:p>
                <a:r>
                  <a:rPr lang="en-US" sz="1200" dirty="0"/>
                  <a:t>Severe</a:t>
                </a:r>
              </a:p>
            </p:txBody>
          </p:sp>
          <p:sp>
            <p:nvSpPr>
              <p:cNvPr id="22" name="TextBox 21">
                <a:extLst>
                  <a:ext uri="{FF2B5EF4-FFF2-40B4-BE49-F238E27FC236}">
                    <a16:creationId xmlns:a16="http://schemas.microsoft.com/office/drawing/2014/main" id="{0C3315ED-0CC9-DFAF-A32B-B0B98C61ACEE}"/>
                  </a:ext>
                </a:extLst>
              </p:cNvPr>
              <p:cNvSpPr txBox="1"/>
              <p:nvPr/>
            </p:nvSpPr>
            <p:spPr>
              <a:xfrm rot="16200000">
                <a:off x="8077384" y="973336"/>
                <a:ext cx="390185" cy="276999"/>
              </a:xfrm>
              <a:prstGeom prst="rect">
                <a:avLst/>
              </a:prstGeom>
              <a:noFill/>
            </p:spPr>
            <p:txBody>
              <a:bodyPr wrap="square" rtlCol="0">
                <a:spAutoFit/>
              </a:bodyPr>
              <a:lstStyle/>
              <a:p>
                <a:r>
                  <a:rPr lang="en-US" sz="1200" dirty="0"/>
                  <a:t>0</a:t>
                </a:r>
              </a:p>
            </p:txBody>
          </p:sp>
        </p:grpSp>
        <p:sp>
          <p:nvSpPr>
            <p:cNvPr id="23" name="TextBox 22">
              <a:extLst>
                <a:ext uri="{FF2B5EF4-FFF2-40B4-BE49-F238E27FC236}">
                  <a16:creationId xmlns:a16="http://schemas.microsoft.com/office/drawing/2014/main" id="{76F4E3C4-26F8-5E38-DEA4-3A2DAA4C4F5F}"/>
                </a:ext>
              </a:extLst>
            </p:cNvPr>
            <p:cNvSpPr txBox="1"/>
            <p:nvPr/>
          </p:nvSpPr>
          <p:spPr>
            <a:xfrm rot="16200000">
              <a:off x="7858359" y="280022"/>
              <a:ext cx="767454" cy="461665"/>
            </a:xfrm>
            <a:prstGeom prst="rect">
              <a:avLst/>
            </a:prstGeom>
            <a:noFill/>
          </p:spPr>
          <p:txBody>
            <a:bodyPr wrap="square" rtlCol="0">
              <a:spAutoFit/>
            </a:bodyPr>
            <a:lstStyle/>
            <a:p>
              <a:r>
                <a:rPr lang="en-US" sz="1200" dirty="0"/>
                <a:t>More </a:t>
              </a:r>
            </a:p>
            <a:p>
              <a:r>
                <a:rPr lang="en-US" sz="1200" dirty="0"/>
                <a:t>Severe</a:t>
              </a:r>
            </a:p>
          </p:txBody>
        </p:sp>
      </p:grpSp>
    </p:spTree>
    <p:extLst>
      <p:ext uri="{BB962C8B-B14F-4D97-AF65-F5344CB8AC3E}">
        <p14:creationId xmlns:p14="http://schemas.microsoft.com/office/powerpoint/2010/main" val="273973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47DB7-3A53-EB57-8561-CDA15471277A}"/>
              </a:ext>
            </a:extLst>
          </p:cNvPr>
          <p:cNvSpPr>
            <a:spLocks noGrp="1"/>
          </p:cNvSpPr>
          <p:nvPr>
            <p:ph type="sldNum" sz="quarter" idx="12"/>
          </p:nvPr>
        </p:nvSpPr>
        <p:spPr/>
        <p:txBody>
          <a:bodyPr/>
          <a:lstStyle/>
          <a:p>
            <a:fld id="{C9A01799-CE56-4EBC-A62D-F2D63DB45905}" type="slidenum">
              <a:rPr lang="en-US" smtClean="0"/>
              <a:t>3</a:t>
            </a:fld>
            <a:endParaRPr lang="en-US"/>
          </a:p>
        </p:txBody>
      </p:sp>
      <p:sp>
        <p:nvSpPr>
          <p:cNvPr id="3" name="TextBox 2">
            <a:extLst>
              <a:ext uri="{FF2B5EF4-FFF2-40B4-BE49-F238E27FC236}">
                <a16:creationId xmlns:a16="http://schemas.microsoft.com/office/drawing/2014/main" id="{157F45DC-33A2-E597-42D9-AE478DF9B048}"/>
              </a:ext>
            </a:extLst>
          </p:cNvPr>
          <p:cNvSpPr txBox="1"/>
          <p:nvPr/>
        </p:nvSpPr>
        <p:spPr>
          <a:xfrm>
            <a:off x="1405858" y="2875746"/>
            <a:ext cx="9679698" cy="1446550"/>
          </a:xfrm>
          <a:prstGeom prst="rect">
            <a:avLst/>
          </a:prstGeom>
          <a:solidFill>
            <a:schemeClr val="bg1"/>
          </a:solidFill>
          <a:ln>
            <a:solidFill>
              <a:schemeClr val="tx1"/>
            </a:solidFill>
          </a:ln>
        </p:spPr>
        <p:txBody>
          <a:bodyPr wrap="square" rtlCol="0">
            <a:spAutoFit/>
          </a:bodyPr>
          <a:lstStyle/>
          <a:p>
            <a:pPr algn="ctr">
              <a:spcAft>
                <a:spcPts val="1200"/>
              </a:spcAft>
            </a:pPr>
            <a:r>
              <a:rPr lang="en-US" sz="4400" dirty="0"/>
              <a:t>We developed a method to measure distributional changes in fire-regimes</a:t>
            </a:r>
          </a:p>
        </p:txBody>
      </p:sp>
    </p:spTree>
    <p:extLst>
      <p:ext uri="{BB962C8B-B14F-4D97-AF65-F5344CB8AC3E}">
        <p14:creationId xmlns:p14="http://schemas.microsoft.com/office/powerpoint/2010/main" val="209397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Description automatically generated">
            <a:extLst>
              <a:ext uri="{FF2B5EF4-FFF2-40B4-BE49-F238E27FC236}">
                <a16:creationId xmlns:a16="http://schemas.microsoft.com/office/drawing/2014/main" id="{226A906F-F7CE-F0F9-32C7-D7BD69633364}"/>
              </a:ext>
            </a:extLst>
          </p:cNvPr>
          <p:cNvPicPr>
            <a:picLocks noChangeAspect="1"/>
          </p:cNvPicPr>
          <p:nvPr/>
        </p:nvPicPr>
        <p:blipFill rotWithShape="1">
          <a:blip r:embed="rId3">
            <a:extLst>
              <a:ext uri="{28A0092B-C50C-407E-A947-70E740481C1C}">
                <a14:useLocalDpi xmlns:a14="http://schemas.microsoft.com/office/drawing/2010/main" val="0"/>
              </a:ext>
            </a:extLst>
          </a:blip>
          <a:srcRect l="20598" r="23857"/>
          <a:stretch/>
        </p:blipFill>
        <p:spPr>
          <a:xfrm>
            <a:off x="5605668" y="-31880"/>
            <a:ext cx="5645427" cy="6098552"/>
          </a:xfrm>
          <a:prstGeom prst="rect">
            <a:avLst/>
          </a:prstGeom>
        </p:spPr>
      </p:pic>
      <p:sp>
        <p:nvSpPr>
          <p:cNvPr id="6" name="TextBox 5">
            <a:extLst>
              <a:ext uri="{FF2B5EF4-FFF2-40B4-BE49-F238E27FC236}">
                <a16:creationId xmlns:a16="http://schemas.microsoft.com/office/drawing/2014/main" id="{4D59F526-8ACE-3667-49F9-7416C4F1FE26}"/>
              </a:ext>
            </a:extLst>
          </p:cNvPr>
          <p:cNvSpPr txBox="1"/>
          <p:nvPr/>
        </p:nvSpPr>
        <p:spPr>
          <a:xfrm>
            <a:off x="3712082" y="5707915"/>
            <a:ext cx="5486410" cy="1015663"/>
          </a:xfrm>
          <a:prstGeom prst="rect">
            <a:avLst/>
          </a:prstGeom>
          <a:noFill/>
        </p:spPr>
        <p:txBody>
          <a:bodyPr wrap="square" rtlCol="0">
            <a:spAutoFit/>
          </a:bodyPr>
          <a:lstStyle/>
          <a:p>
            <a:endParaRPr lang="en-US" dirty="0"/>
          </a:p>
          <a:p>
            <a:r>
              <a:rPr lang="en-US" sz="2400" dirty="0"/>
              <a:t>We are studying  the western US</a:t>
            </a:r>
            <a:endParaRPr lang="en-US" dirty="0"/>
          </a:p>
          <a:p>
            <a:endParaRPr lang="en-US" dirty="0"/>
          </a:p>
        </p:txBody>
      </p:sp>
      <p:grpSp>
        <p:nvGrpSpPr>
          <p:cNvPr id="16" name="Group 15">
            <a:extLst>
              <a:ext uri="{FF2B5EF4-FFF2-40B4-BE49-F238E27FC236}">
                <a16:creationId xmlns:a16="http://schemas.microsoft.com/office/drawing/2014/main" id="{F0B93B10-8D15-D16B-6B33-FA4361B10A70}"/>
              </a:ext>
            </a:extLst>
          </p:cNvPr>
          <p:cNvGrpSpPr/>
          <p:nvPr/>
        </p:nvGrpSpPr>
        <p:grpSpPr>
          <a:xfrm>
            <a:off x="5944919" y="224620"/>
            <a:ext cx="5486411" cy="3657607"/>
            <a:chOff x="5944919" y="224620"/>
            <a:chExt cx="5486411" cy="3657607"/>
          </a:xfrm>
        </p:grpSpPr>
        <p:pic>
          <p:nvPicPr>
            <p:cNvPr id="3" name="Picture 2" descr="A map of the state of arizona&#10;&#10;Description automatically generated">
              <a:extLst>
                <a:ext uri="{FF2B5EF4-FFF2-40B4-BE49-F238E27FC236}">
                  <a16:creationId xmlns:a16="http://schemas.microsoft.com/office/drawing/2014/main" id="{DD7964C6-3C59-09C0-20F2-95EE10BA7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919" y="224620"/>
              <a:ext cx="5486411" cy="3657607"/>
            </a:xfrm>
            <a:prstGeom prst="rect">
              <a:avLst/>
            </a:prstGeom>
          </p:spPr>
        </p:pic>
        <p:sp>
          <p:nvSpPr>
            <p:cNvPr id="4" name="TextBox 3">
              <a:extLst>
                <a:ext uri="{FF2B5EF4-FFF2-40B4-BE49-F238E27FC236}">
                  <a16:creationId xmlns:a16="http://schemas.microsoft.com/office/drawing/2014/main" id="{DF470CE5-9A71-9136-072C-477362BD9624}"/>
                </a:ext>
              </a:extLst>
            </p:cNvPr>
            <p:cNvSpPr txBox="1"/>
            <p:nvPr/>
          </p:nvSpPr>
          <p:spPr>
            <a:xfrm>
              <a:off x="8519634" y="1565031"/>
              <a:ext cx="763525" cy="369332"/>
            </a:xfrm>
            <a:prstGeom prst="rect">
              <a:avLst/>
            </a:prstGeom>
            <a:noFill/>
          </p:spPr>
          <p:txBody>
            <a:bodyPr wrap="square" rtlCol="0">
              <a:spAutoFit/>
            </a:bodyPr>
            <a:lstStyle/>
            <a:p>
              <a:r>
                <a:rPr lang="en-US" dirty="0"/>
                <a:t>Gila</a:t>
              </a:r>
            </a:p>
          </p:txBody>
        </p:sp>
        <p:sp>
          <p:nvSpPr>
            <p:cNvPr id="7" name="TextBox 6">
              <a:extLst>
                <a:ext uri="{FF2B5EF4-FFF2-40B4-BE49-F238E27FC236}">
                  <a16:creationId xmlns:a16="http://schemas.microsoft.com/office/drawing/2014/main" id="{A3ADDC53-ED2B-F535-CFD9-A8763AD9B745}"/>
                </a:ext>
              </a:extLst>
            </p:cNvPr>
            <p:cNvSpPr txBox="1"/>
            <p:nvPr/>
          </p:nvSpPr>
          <p:spPr>
            <a:xfrm>
              <a:off x="9652547" y="1288032"/>
              <a:ext cx="1182243" cy="646331"/>
            </a:xfrm>
            <a:prstGeom prst="rect">
              <a:avLst/>
            </a:prstGeom>
            <a:noFill/>
          </p:spPr>
          <p:txBody>
            <a:bodyPr wrap="square" rtlCol="0">
              <a:spAutoFit/>
            </a:bodyPr>
            <a:lstStyle/>
            <a:p>
              <a:r>
                <a:rPr lang="en-US" dirty="0"/>
                <a:t>Aldo Leopold</a:t>
              </a:r>
            </a:p>
          </p:txBody>
        </p:sp>
        <p:cxnSp>
          <p:nvCxnSpPr>
            <p:cNvPr id="9" name="Straight Arrow Connector 8">
              <a:extLst>
                <a:ext uri="{FF2B5EF4-FFF2-40B4-BE49-F238E27FC236}">
                  <a16:creationId xmlns:a16="http://schemas.microsoft.com/office/drawing/2014/main" id="{000ABCF3-3853-7991-D3F5-5E6F9F8DF054}"/>
                </a:ext>
              </a:extLst>
            </p:cNvPr>
            <p:cNvCxnSpPr>
              <a:cxnSpLocks/>
            </p:cNvCxnSpPr>
            <p:nvPr/>
          </p:nvCxnSpPr>
          <p:spPr>
            <a:xfrm flipH="1">
              <a:off x="9689123" y="1855177"/>
              <a:ext cx="369277" cy="808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FB87258-6D63-9F50-32C6-3AEE855FA81F}"/>
                </a:ext>
              </a:extLst>
            </p:cNvPr>
            <p:cNvCxnSpPr>
              <a:cxnSpLocks/>
              <a:stCxn id="4" idx="2"/>
            </p:cNvCxnSpPr>
            <p:nvPr/>
          </p:nvCxnSpPr>
          <p:spPr>
            <a:xfrm>
              <a:off x="8901397" y="1934363"/>
              <a:ext cx="381762" cy="687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1FDAC8CA-7BAF-371B-D594-81E9EA858107}"/>
              </a:ext>
            </a:extLst>
          </p:cNvPr>
          <p:cNvSpPr txBox="1"/>
          <p:nvPr/>
        </p:nvSpPr>
        <p:spPr>
          <a:xfrm>
            <a:off x="558800" y="101600"/>
            <a:ext cx="5139267" cy="461665"/>
          </a:xfrm>
          <a:prstGeom prst="rect">
            <a:avLst/>
          </a:prstGeom>
          <a:noFill/>
        </p:spPr>
        <p:txBody>
          <a:bodyPr wrap="square" rtlCol="0">
            <a:spAutoFit/>
          </a:bodyPr>
          <a:lstStyle/>
          <a:p>
            <a:r>
              <a:rPr lang="en-US" sz="2400" dirty="0"/>
              <a:t>Study Area</a:t>
            </a:r>
          </a:p>
        </p:txBody>
      </p:sp>
      <p:sp>
        <p:nvSpPr>
          <p:cNvPr id="8" name="Slide Number Placeholder 7">
            <a:extLst>
              <a:ext uri="{FF2B5EF4-FFF2-40B4-BE49-F238E27FC236}">
                <a16:creationId xmlns:a16="http://schemas.microsoft.com/office/drawing/2014/main" id="{BE38CEB4-AE80-B03B-2DF3-60CA40E75749}"/>
              </a:ext>
            </a:extLst>
          </p:cNvPr>
          <p:cNvSpPr>
            <a:spLocks noGrp="1"/>
          </p:cNvSpPr>
          <p:nvPr>
            <p:ph type="sldNum" sz="quarter" idx="12"/>
          </p:nvPr>
        </p:nvSpPr>
        <p:spPr/>
        <p:txBody>
          <a:bodyPr/>
          <a:lstStyle/>
          <a:p>
            <a:fld id="{C9A01799-CE56-4EBC-A62D-F2D63DB45905}" type="slidenum">
              <a:rPr lang="en-US" smtClean="0"/>
              <a:t>4</a:t>
            </a:fld>
            <a:endParaRPr lang="en-US"/>
          </a:p>
        </p:txBody>
      </p:sp>
      <p:pic>
        <p:nvPicPr>
          <p:cNvPr id="14" name="Picture 13">
            <a:extLst>
              <a:ext uri="{FF2B5EF4-FFF2-40B4-BE49-F238E27FC236}">
                <a16:creationId xmlns:a16="http://schemas.microsoft.com/office/drawing/2014/main" id="{34A547D5-E5F5-6CBA-EB70-F5123475DD08}"/>
              </a:ext>
            </a:extLst>
          </p:cNvPr>
          <p:cNvPicPr>
            <a:picLocks noChangeAspect="1"/>
          </p:cNvPicPr>
          <p:nvPr/>
        </p:nvPicPr>
        <p:blipFill>
          <a:blip r:embed="rId5">
            <a:extLst>
              <a:ext uri="{28A0092B-C50C-407E-A947-70E740481C1C}">
                <a14:useLocalDpi xmlns:a14="http://schemas.microsoft.com/office/drawing/2010/main" val="0"/>
              </a:ext>
            </a:extLst>
          </a:blip>
          <a:srcRect l="25759" r="25759"/>
          <a:stretch/>
        </p:blipFill>
        <p:spPr>
          <a:xfrm>
            <a:off x="268678" y="628154"/>
            <a:ext cx="4660795" cy="5438518"/>
          </a:xfrm>
          <a:prstGeom prst="rect">
            <a:avLst/>
          </a:prstGeom>
        </p:spPr>
      </p:pic>
    </p:spTree>
    <p:extLst>
      <p:ext uri="{BB962C8B-B14F-4D97-AF65-F5344CB8AC3E}">
        <p14:creationId xmlns:p14="http://schemas.microsoft.com/office/powerpoint/2010/main" val="153552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orest fire with smoke&#10;&#10;Description automatically generated">
            <a:extLst>
              <a:ext uri="{FF2B5EF4-FFF2-40B4-BE49-F238E27FC236}">
                <a16:creationId xmlns:a16="http://schemas.microsoft.com/office/drawing/2014/main" id="{1A9C7CC1-85B0-F740-41D8-747ED3C6E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31" y="1488885"/>
            <a:ext cx="5675369" cy="4256527"/>
          </a:xfrm>
          <a:prstGeom prst="rect">
            <a:avLst/>
          </a:prstGeom>
        </p:spPr>
      </p:pic>
      <p:pic>
        <p:nvPicPr>
          <p:cNvPr id="4" name="Picture 3">
            <a:extLst>
              <a:ext uri="{FF2B5EF4-FFF2-40B4-BE49-F238E27FC236}">
                <a16:creationId xmlns:a16="http://schemas.microsoft.com/office/drawing/2014/main" id="{72267AE5-5223-236A-BADB-32CC5566DC9F}"/>
              </a:ext>
            </a:extLst>
          </p:cNvPr>
          <p:cNvPicPr>
            <a:picLocks noChangeAspect="1"/>
          </p:cNvPicPr>
          <p:nvPr/>
        </p:nvPicPr>
        <p:blipFill>
          <a:blip r:embed="rId4"/>
          <a:stretch>
            <a:fillRect/>
          </a:stretch>
        </p:blipFill>
        <p:spPr>
          <a:xfrm>
            <a:off x="6495430" y="1880459"/>
            <a:ext cx="5178897" cy="3864953"/>
          </a:xfrm>
          <a:prstGeom prst="rect">
            <a:avLst/>
          </a:prstGeom>
        </p:spPr>
      </p:pic>
      <p:sp>
        <p:nvSpPr>
          <p:cNvPr id="3" name="Slide Number Placeholder 2">
            <a:extLst>
              <a:ext uri="{FF2B5EF4-FFF2-40B4-BE49-F238E27FC236}">
                <a16:creationId xmlns:a16="http://schemas.microsoft.com/office/drawing/2014/main" id="{546889AA-6A2F-5BA7-5D57-7086AEFBC702}"/>
              </a:ext>
            </a:extLst>
          </p:cNvPr>
          <p:cNvSpPr>
            <a:spLocks noGrp="1"/>
          </p:cNvSpPr>
          <p:nvPr>
            <p:ph type="sldNum" sz="quarter" idx="12"/>
          </p:nvPr>
        </p:nvSpPr>
        <p:spPr/>
        <p:txBody>
          <a:bodyPr/>
          <a:lstStyle/>
          <a:p>
            <a:fld id="{C9A01799-CE56-4EBC-A62D-F2D63DB45905}" type="slidenum">
              <a:rPr lang="en-US" smtClean="0"/>
              <a:t>5</a:t>
            </a:fld>
            <a:endParaRPr lang="en-US"/>
          </a:p>
        </p:txBody>
      </p:sp>
      <p:sp>
        <p:nvSpPr>
          <p:cNvPr id="5" name="TextBox 4">
            <a:extLst>
              <a:ext uri="{FF2B5EF4-FFF2-40B4-BE49-F238E27FC236}">
                <a16:creationId xmlns:a16="http://schemas.microsoft.com/office/drawing/2014/main" id="{9A2A095E-909D-DB22-5029-21AB10152E66}"/>
              </a:ext>
            </a:extLst>
          </p:cNvPr>
          <p:cNvSpPr txBox="1"/>
          <p:nvPr/>
        </p:nvSpPr>
        <p:spPr>
          <a:xfrm>
            <a:off x="1076325" y="5745412"/>
            <a:ext cx="4600575" cy="276999"/>
          </a:xfrm>
          <a:prstGeom prst="rect">
            <a:avLst/>
          </a:prstGeom>
          <a:noFill/>
        </p:spPr>
        <p:txBody>
          <a:bodyPr wrap="square" rtlCol="0">
            <a:spAutoFit/>
          </a:bodyPr>
          <a:lstStyle/>
          <a:p>
            <a:r>
              <a:rPr lang="en-US" sz="1200" dirty="0"/>
              <a:t>Credit: Good Fire Photos </a:t>
            </a:r>
            <a:r>
              <a:rPr lang="en-US" sz="1200" i="1" dirty="0"/>
              <a:t>Public Domain</a:t>
            </a:r>
          </a:p>
        </p:txBody>
      </p:sp>
      <p:sp>
        <p:nvSpPr>
          <p:cNvPr id="6" name="TextBox 5">
            <a:extLst>
              <a:ext uri="{FF2B5EF4-FFF2-40B4-BE49-F238E27FC236}">
                <a16:creationId xmlns:a16="http://schemas.microsoft.com/office/drawing/2014/main" id="{D525295A-0576-A756-62B1-3C83C60CCD94}"/>
              </a:ext>
            </a:extLst>
          </p:cNvPr>
          <p:cNvSpPr txBox="1"/>
          <p:nvPr/>
        </p:nvSpPr>
        <p:spPr>
          <a:xfrm>
            <a:off x="7353300" y="5773881"/>
            <a:ext cx="4600575" cy="276999"/>
          </a:xfrm>
          <a:prstGeom prst="rect">
            <a:avLst/>
          </a:prstGeom>
          <a:noFill/>
        </p:spPr>
        <p:txBody>
          <a:bodyPr wrap="square" rtlCol="0">
            <a:spAutoFit/>
          </a:bodyPr>
          <a:lstStyle/>
          <a:p>
            <a:r>
              <a:rPr lang="en-US" sz="1200" dirty="0"/>
              <a:t>Credit: National Wildfire Coordinating Group </a:t>
            </a:r>
            <a:r>
              <a:rPr lang="en-US" sz="1200" i="1" dirty="0"/>
              <a:t>Public Domain</a:t>
            </a:r>
          </a:p>
        </p:txBody>
      </p:sp>
    </p:spTree>
    <p:extLst>
      <p:ext uri="{BB962C8B-B14F-4D97-AF65-F5344CB8AC3E}">
        <p14:creationId xmlns:p14="http://schemas.microsoft.com/office/powerpoint/2010/main" val="21204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0AEF88E-38C7-13E5-4360-2EE2C4497C47}"/>
              </a:ext>
            </a:extLst>
          </p:cNvPr>
          <p:cNvSpPr txBox="1"/>
          <p:nvPr/>
        </p:nvSpPr>
        <p:spPr>
          <a:xfrm>
            <a:off x="3579783" y="114132"/>
            <a:ext cx="5215974" cy="1446550"/>
          </a:xfrm>
          <a:prstGeom prst="rect">
            <a:avLst/>
          </a:prstGeom>
          <a:noFill/>
        </p:spPr>
        <p:txBody>
          <a:bodyPr wrap="square" rtlCol="0">
            <a:spAutoFit/>
          </a:bodyPr>
          <a:lstStyle/>
          <a:p>
            <a:pPr algn="ctr"/>
            <a:r>
              <a:rPr lang="en-US" sz="3200" dirty="0"/>
              <a:t>Contemporary Fire-Regime</a:t>
            </a:r>
          </a:p>
          <a:p>
            <a:pPr algn="ctr"/>
            <a:endParaRPr lang="en-US" sz="3200" dirty="0"/>
          </a:p>
          <a:p>
            <a:pPr algn="ctr"/>
            <a:r>
              <a:rPr lang="en-US" sz="2400" dirty="0"/>
              <a:t>We can extract</a:t>
            </a:r>
          </a:p>
        </p:txBody>
      </p:sp>
      <p:sp>
        <p:nvSpPr>
          <p:cNvPr id="14" name="TextBox 13">
            <a:extLst>
              <a:ext uri="{FF2B5EF4-FFF2-40B4-BE49-F238E27FC236}">
                <a16:creationId xmlns:a16="http://schemas.microsoft.com/office/drawing/2014/main" id="{FAE37808-9EB8-636A-6425-362FFE274BC3}"/>
              </a:ext>
            </a:extLst>
          </p:cNvPr>
          <p:cNvSpPr txBox="1"/>
          <p:nvPr/>
        </p:nvSpPr>
        <p:spPr>
          <a:xfrm>
            <a:off x="8776986" y="1233892"/>
            <a:ext cx="3379304" cy="369332"/>
          </a:xfrm>
          <a:prstGeom prst="rect">
            <a:avLst/>
          </a:prstGeom>
          <a:noFill/>
        </p:spPr>
        <p:txBody>
          <a:bodyPr wrap="square" rtlCol="0">
            <a:spAutoFit/>
          </a:bodyPr>
          <a:lstStyle/>
          <a:p>
            <a:r>
              <a:rPr lang="en-US" dirty="0"/>
              <a:t>Fire Severity*</a:t>
            </a:r>
          </a:p>
        </p:txBody>
      </p:sp>
      <p:pic>
        <p:nvPicPr>
          <p:cNvPr id="28" name="Picture 27" descr="A map of a city&#10;&#10;Description automatically generated with medium confidence">
            <a:extLst>
              <a:ext uri="{FF2B5EF4-FFF2-40B4-BE49-F238E27FC236}">
                <a16:creationId xmlns:a16="http://schemas.microsoft.com/office/drawing/2014/main" id="{43B72EA0-B0AF-7961-CC1C-047B9668909C}"/>
              </a:ext>
            </a:extLst>
          </p:cNvPr>
          <p:cNvPicPr>
            <a:picLocks noChangeAspect="1"/>
          </p:cNvPicPr>
          <p:nvPr/>
        </p:nvPicPr>
        <p:blipFill rotWithShape="1">
          <a:blip r:embed="rId3">
            <a:extLst>
              <a:ext uri="{28A0092B-C50C-407E-A947-70E740481C1C}">
                <a14:useLocalDpi xmlns:a14="http://schemas.microsoft.com/office/drawing/2010/main" val="0"/>
              </a:ext>
            </a:extLst>
          </a:blip>
          <a:srcRect t="19167" r="16268" b="23472"/>
          <a:stretch/>
        </p:blipFill>
        <p:spPr>
          <a:xfrm>
            <a:off x="6821063" y="1560682"/>
            <a:ext cx="4748813" cy="3253154"/>
          </a:xfrm>
          <a:prstGeom prst="rect">
            <a:avLst/>
          </a:prstGeom>
        </p:spPr>
      </p:pic>
      <p:pic>
        <p:nvPicPr>
          <p:cNvPr id="5" name="Picture 4" descr="A map of the united states&#10;&#10;Description automatically generated">
            <a:extLst>
              <a:ext uri="{FF2B5EF4-FFF2-40B4-BE49-F238E27FC236}">
                <a16:creationId xmlns:a16="http://schemas.microsoft.com/office/drawing/2014/main" id="{23D68BE0-3E13-8087-D35B-7F8C489FC4ED}"/>
              </a:ext>
            </a:extLst>
          </p:cNvPr>
          <p:cNvPicPr>
            <a:picLocks noChangeAspect="1"/>
          </p:cNvPicPr>
          <p:nvPr/>
        </p:nvPicPr>
        <p:blipFill rotWithShape="1">
          <a:blip r:embed="rId4">
            <a:extLst>
              <a:ext uri="{28A0092B-C50C-407E-A947-70E740481C1C}">
                <a14:useLocalDpi xmlns:a14="http://schemas.microsoft.com/office/drawing/2010/main" val="0"/>
              </a:ext>
            </a:extLst>
          </a:blip>
          <a:srcRect l="30951" t="6285" r="37286" b="6473"/>
          <a:stretch/>
        </p:blipFill>
        <p:spPr>
          <a:xfrm>
            <a:off x="6057900" y="3572381"/>
            <a:ext cx="1930595" cy="3002214"/>
          </a:xfrm>
          <a:prstGeom prst="rect">
            <a:avLst/>
          </a:prstGeom>
        </p:spPr>
      </p:pic>
      <p:grpSp>
        <p:nvGrpSpPr>
          <p:cNvPr id="8" name="Group 7">
            <a:extLst>
              <a:ext uri="{FF2B5EF4-FFF2-40B4-BE49-F238E27FC236}">
                <a16:creationId xmlns:a16="http://schemas.microsoft.com/office/drawing/2014/main" id="{D35C2F4B-7AAE-CC53-BA26-7E4C8CB36507}"/>
              </a:ext>
            </a:extLst>
          </p:cNvPr>
          <p:cNvGrpSpPr/>
          <p:nvPr/>
        </p:nvGrpSpPr>
        <p:grpSpPr>
          <a:xfrm>
            <a:off x="322579" y="1327058"/>
            <a:ext cx="5231897" cy="5367925"/>
            <a:chOff x="322579" y="1327058"/>
            <a:chExt cx="5231897" cy="5367925"/>
          </a:xfrm>
        </p:grpSpPr>
        <p:sp>
          <p:nvSpPr>
            <p:cNvPr id="13" name="TextBox 12">
              <a:extLst>
                <a:ext uri="{FF2B5EF4-FFF2-40B4-BE49-F238E27FC236}">
                  <a16:creationId xmlns:a16="http://schemas.microsoft.com/office/drawing/2014/main" id="{F2B5557C-1A36-6E8E-6EE0-65AEE1917B83}"/>
                </a:ext>
              </a:extLst>
            </p:cNvPr>
            <p:cNvSpPr txBox="1"/>
            <p:nvPr/>
          </p:nvSpPr>
          <p:spPr>
            <a:xfrm>
              <a:off x="2175172" y="1327058"/>
              <a:ext cx="3379304" cy="369332"/>
            </a:xfrm>
            <a:prstGeom prst="rect">
              <a:avLst/>
            </a:prstGeom>
            <a:noFill/>
          </p:spPr>
          <p:txBody>
            <a:bodyPr wrap="square" rtlCol="0">
              <a:spAutoFit/>
            </a:bodyPr>
            <a:lstStyle/>
            <a:p>
              <a:r>
                <a:rPr lang="en-US" dirty="0"/>
                <a:t>Fire Frequency</a:t>
              </a:r>
            </a:p>
          </p:txBody>
        </p:sp>
        <p:pic>
          <p:nvPicPr>
            <p:cNvPr id="10" name="Picture 9">
              <a:extLst>
                <a:ext uri="{FF2B5EF4-FFF2-40B4-BE49-F238E27FC236}">
                  <a16:creationId xmlns:a16="http://schemas.microsoft.com/office/drawing/2014/main" id="{375AF977-6A5A-E599-02A3-A5FA19241673}"/>
                </a:ext>
              </a:extLst>
            </p:cNvPr>
            <p:cNvPicPr>
              <a:picLocks noChangeAspect="1"/>
            </p:cNvPicPr>
            <p:nvPr/>
          </p:nvPicPr>
          <p:blipFill rotWithShape="1">
            <a:blip r:embed="rId5">
              <a:extLst>
                <a:ext uri="{28A0092B-C50C-407E-A947-70E740481C1C}">
                  <a14:useLocalDpi xmlns:a14="http://schemas.microsoft.com/office/drawing/2010/main" val="0"/>
                </a:ext>
              </a:extLst>
            </a:blip>
            <a:srcRect t="15388" r="13933" b="15388"/>
            <a:stretch/>
          </p:blipFill>
          <p:spPr>
            <a:xfrm>
              <a:off x="1233323" y="1634835"/>
              <a:ext cx="4321153" cy="3459610"/>
            </a:xfrm>
            <a:prstGeom prst="rect">
              <a:avLst/>
            </a:prstGeom>
          </p:spPr>
        </p:pic>
        <p:pic>
          <p:nvPicPr>
            <p:cNvPr id="3" name="Picture 2">
              <a:extLst>
                <a:ext uri="{FF2B5EF4-FFF2-40B4-BE49-F238E27FC236}">
                  <a16:creationId xmlns:a16="http://schemas.microsoft.com/office/drawing/2014/main" id="{879F5DA8-D7A0-FEA3-BCB2-4DDB9CD4C6D1}"/>
                </a:ext>
              </a:extLst>
            </p:cNvPr>
            <p:cNvPicPr>
              <a:picLocks noChangeAspect="1"/>
            </p:cNvPicPr>
            <p:nvPr/>
          </p:nvPicPr>
          <p:blipFill rotWithShape="1">
            <a:blip r:embed="rId6">
              <a:extLst>
                <a:ext uri="{28A0092B-C50C-407E-A947-70E740481C1C}">
                  <a14:useLocalDpi xmlns:a14="http://schemas.microsoft.com/office/drawing/2010/main" val="0"/>
                </a:ext>
              </a:extLst>
            </a:blip>
            <a:srcRect l="33197" t="6815" r="37414"/>
            <a:stretch/>
          </p:blipFill>
          <p:spPr>
            <a:xfrm>
              <a:off x="322579" y="3451994"/>
              <a:ext cx="1806561" cy="3242989"/>
            </a:xfrm>
            <a:prstGeom prst="rect">
              <a:avLst/>
            </a:prstGeom>
          </p:spPr>
        </p:pic>
        <p:pic>
          <p:nvPicPr>
            <p:cNvPr id="6" name="Picture 5">
              <a:extLst>
                <a:ext uri="{FF2B5EF4-FFF2-40B4-BE49-F238E27FC236}">
                  <a16:creationId xmlns:a16="http://schemas.microsoft.com/office/drawing/2014/main" id="{29CC3DC3-FD46-4EB9-8D7E-092BD8EB84B3}"/>
                </a:ext>
              </a:extLst>
            </p:cNvPr>
            <p:cNvPicPr>
              <a:picLocks noChangeAspect="1"/>
            </p:cNvPicPr>
            <p:nvPr/>
          </p:nvPicPr>
          <p:blipFill rotWithShape="1">
            <a:blip r:embed="rId5">
              <a:extLst>
                <a:ext uri="{28A0092B-C50C-407E-A947-70E740481C1C}">
                  <a14:useLocalDpi xmlns:a14="http://schemas.microsoft.com/office/drawing/2010/main" val="0"/>
                </a:ext>
              </a:extLst>
            </a:blip>
            <a:srcRect l="83382" t="22371" r="5486" b="63186"/>
            <a:stretch/>
          </p:blipFill>
          <p:spPr>
            <a:xfrm>
              <a:off x="2828333" y="4813836"/>
              <a:ext cx="990459" cy="1279093"/>
            </a:xfrm>
            <a:prstGeom prst="rect">
              <a:avLst/>
            </a:prstGeom>
          </p:spPr>
        </p:pic>
      </p:grpSp>
      <p:pic>
        <p:nvPicPr>
          <p:cNvPr id="7" name="Picture 6" descr="A map of a city&#10;&#10;Description automatically generated with medium confidence">
            <a:extLst>
              <a:ext uri="{FF2B5EF4-FFF2-40B4-BE49-F238E27FC236}">
                <a16:creationId xmlns:a16="http://schemas.microsoft.com/office/drawing/2014/main" id="{D456E321-2E7C-F16D-DA8B-6CEB6470DE82}"/>
              </a:ext>
            </a:extLst>
          </p:cNvPr>
          <p:cNvPicPr>
            <a:picLocks noChangeAspect="1"/>
          </p:cNvPicPr>
          <p:nvPr/>
        </p:nvPicPr>
        <p:blipFill rotWithShape="1">
          <a:blip r:embed="rId3">
            <a:extLst>
              <a:ext uri="{28A0092B-C50C-407E-A947-70E740481C1C}">
                <a14:useLocalDpi xmlns:a14="http://schemas.microsoft.com/office/drawing/2010/main" val="0"/>
              </a:ext>
            </a:extLst>
          </a:blip>
          <a:srcRect l="84269" t="19167" r="10302" b="23472"/>
          <a:stretch/>
        </p:blipFill>
        <p:spPr>
          <a:xfrm>
            <a:off x="11679717" y="1387780"/>
            <a:ext cx="502299" cy="5307203"/>
          </a:xfrm>
          <a:prstGeom prst="rect">
            <a:avLst/>
          </a:prstGeom>
        </p:spPr>
      </p:pic>
      <p:sp>
        <p:nvSpPr>
          <p:cNvPr id="2" name="Slide Number Placeholder 1">
            <a:extLst>
              <a:ext uri="{FF2B5EF4-FFF2-40B4-BE49-F238E27FC236}">
                <a16:creationId xmlns:a16="http://schemas.microsoft.com/office/drawing/2014/main" id="{6EC20AEC-DE40-6575-8E66-E7315D78B804}"/>
              </a:ext>
            </a:extLst>
          </p:cNvPr>
          <p:cNvSpPr>
            <a:spLocks noGrp="1"/>
          </p:cNvSpPr>
          <p:nvPr>
            <p:ph type="sldNum" sz="quarter" idx="12"/>
          </p:nvPr>
        </p:nvSpPr>
        <p:spPr/>
        <p:txBody>
          <a:bodyPr/>
          <a:lstStyle/>
          <a:p>
            <a:fld id="{C9A01799-CE56-4EBC-A62D-F2D63DB45905}" type="slidenum">
              <a:rPr lang="en-US" smtClean="0"/>
              <a:t>6</a:t>
            </a:fld>
            <a:endParaRPr lang="en-US"/>
          </a:p>
        </p:txBody>
      </p:sp>
      <p:sp>
        <p:nvSpPr>
          <p:cNvPr id="4" name="TextBox 3">
            <a:extLst>
              <a:ext uri="{FF2B5EF4-FFF2-40B4-BE49-F238E27FC236}">
                <a16:creationId xmlns:a16="http://schemas.microsoft.com/office/drawing/2014/main" id="{EE066BB7-FE01-4AF9-7EDD-77AABEE62F24}"/>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spTree>
    <p:extLst>
      <p:ext uri="{BB962C8B-B14F-4D97-AF65-F5344CB8AC3E}">
        <p14:creationId xmlns:p14="http://schemas.microsoft.com/office/powerpoint/2010/main" val="134344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graph&#10;&#10;Description automatically generated">
            <a:extLst>
              <a:ext uri="{FF2B5EF4-FFF2-40B4-BE49-F238E27FC236}">
                <a16:creationId xmlns:a16="http://schemas.microsoft.com/office/drawing/2014/main" id="{C47BD2DC-0E93-B3EC-F0EA-43BA94D86B0E}"/>
              </a:ext>
            </a:extLst>
          </p:cNvPr>
          <p:cNvPicPr>
            <a:picLocks noChangeAspect="1"/>
          </p:cNvPicPr>
          <p:nvPr/>
        </p:nvPicPr>
        <p:blipFill rotWithShape="1">
          <a:blip r:embed="rId3">
            <a:extLst>
              <a:ext uri="{28A0092B-C50C-407E-A947-70E740481C1C}">
                <a14:useLocalDpi xmlns:a14="http://schemas.microsoft.com/office/drawing/2010/main" val="0"/>
              </a:ext>
            </a:extLst>
          </a:blip>
          <a:srcRect l="9652" t="28828" r="36152" b="5355"/>
          <a:stretch/>
        </p:blipFill>
        <p:spPr>
          <a:xfrm>
            <a:off x="6029706" y="1255320"/>
            <a:ext cx="6026265" cy="4000095"/>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EBE4D9D4-9495-7666-25A4-7E33B3BFC61F}"/>
              </a:ext>
            </a:extLst>
          </p:cNvPr>
          <p:cNvPicPr>
            <a:picLocks noChangeAspect="1"/>
          </p:cNvPicPr>
          <p:nvPr/>
        </p:nvPicPr>
        <p:blipFill rotWithShape="1">
          <a:blip r:embed="rId4">
            <a:extLst>
              <a:ext uri="{28A0092B-C50C-407E-A947-70E740481C1C}">
                <a14:useLocalDpi xmlns:a14="http://schemas.microsoft.com/office/drawing/2010/main" val="0"/>
              </a:ext>
            </a:extLst>
          </a:blip>
          <a:srcRect l="10912" t="22480" r="35529" b="6461"/>
          <a:stretch/>
        </p:blipFill>
        <p:spPr>
          <a:xfrm>
            <a:off x="419661" y="1006088"/>
            <a:ext cx="5676339" cy="4116245"/>
          </a:xfrm>
          <a:prstGeom prst="rect">
            <a:avLst/>
          </a:prstGeom>
        </p:spPr>
      </p:pic>
      <p:sp>
        <p:nvSpPr>
          <p:cNvPr id="6" name="Rectangle 5">
            <a:extLst>
              <a:ext uri="{FF2B5EF4-FFF2-40B4-BE49-F238E27FC236}">
                <a16:creationId xmlns:a16="http://schemas.microsoft.com/office/drawing/2014/main" id="{F562F6C6-E7B0-892A-5BBA-C536AE06B909}"/>
              </a:ext>
            </a:extLst>
          </p:cNvPr>
          <p:cNvSpPr/>
          <p:nvPr/>
        </p:nvSpPr>
        <p:spPr>
          <a:xfrm>
            <a:off x="2024890" y="199884"/>
            <a:ext cx="1775194" cy="310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Fire Frequency</a:t>
            </a:r>
          </a:p>
        </p:txBody>
      </p:sp>
      <p:sp>
        <p:nvSpPr>
          <p:cNvPr id="7" name="Rectangle 6">
            <a:extLst>
              <a:ext uri="{FF2B5EF4-FFF2-40B4-BE49-F238E27FC236}">
                <a16:creationId xmlns:a16="http://schemas.microsoft.com/office/drawing/2014/main" id="{E1A13823-7221-D7F8-E60F-39EC83ACE5B1}"/>
              </a:ext>
            </a:extLst>
          </p:cNvPr>
          <p:cNvSpPr/>
          <p:nvPr/>
        </p:nvSpPr>
        <p:spPr>
          <a:xfrm>
            <a:off x="8868342" y="247784"/>
            <a:ext cx="1775194" cy="310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Fire Severity</a:t>
            </a:r>
          </a:p>
        </p:txBody>
      </p:sp>
      <p:sp>
        <p:nvSpPr>
          <p:cNvPr id="9" name="Freeform: Shape 8">
            <a:extLst>
              <a:ext uri="{FF2B5EF4-FFF2-40B4-BE49-F238E27FC236}">
                <a16:creationId xmlns:a16="http://schemas.microsoft.com/office/drawing/2014/main" id="{96F5CB00-161D-8193-BCDC-0E086A2FDB4B}"/>
              </a:ext>
            </a:extLst>
          </p:cNvPr>
          <p:cNvSpPr/>
          <p:nvPr/>
        </p:nvSpPr>
        <p:spPr>
          <a:xfrm>
            <a:off x="1571528" y="3409421"/>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72FD35-38A2-EEA9-D82A-67E81E21AA3E}"/>
              </a:ext>
            </a:extLst>
          </p:cNvPr>
          <p:cNvSpPr/>
          <p:nvPr/>
        </p:nvSpPr>
        <p:spPr>
          <a:xfrm>
            <a:off x="1571528" y="3367962"/>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414013B-7C6D-F292-31CC-BCC403ADFF4C}"/>
              </a:ext>
            </a:extLst>
          </p:cNvPr>
          <p:cNvSpPr/>
          <p:nvPr/>
        </p:nvSpPr>
        <p:spPr>
          <a:xfrm>
            <a:off x="2171081" y="3604683"/>
            <a:ext cx="305384" cy="82919"/>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1206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71AFBB7-FFFD-E070-C052-82DF22EC343E}"/>
              </a:ext>
            </a:extLst>
          </p:cNvPr>
          <p:cNvSpPr/>
          <p:nvPr/>
        </p:nvSpPr>
        <p:spPr>
          <a:xfrm>
            <a:off x="2519265" y="3747558"/>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25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0D8A16A-AF5D-5B5B-82EA-DB55A9C544F9}"/>
              </a:ext>
            </a:extLst>
          </p:cNvPr>
          <p:cNvSpPr/>
          <p:nvPr/>
        </p:nvSpPr>
        <p:spPr>
          <a:xfrm>
            <a:off x="2790790" y="3826266"/>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B15C3F9-A36C-A89D-72FF-F858AFB92BBD}"/>
              </a:ext>
            </a:extLst>
          </p:cNvPr>
          <p:cNvSpPr/>
          <p:nvPr/>
        </p:nvSpPr>
        <p:spPr>
          <a:xfrm>
            <a:off x="2252502" y="3561820"/>
            <a:ext cx="647764" cy="314325"/>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B42820C-61C0-D070-BF3B-F302C597022E}"/>
              </a:ext>
            </a:extLst>
          </p:cNvPr>
          <p:cNvSpPr/>
          <p:nvPr/>
        </p:nvSpPr>
        <p:spPr>
          <a:xfrm>
            <a:off x="2361581" y="3579171"/>
            <a:ext cx="227088" cy="14848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5E249AF-9E90-3C0C-0010-C0E042DF260D}"/>
              </a:ext>
            </a:extLst>
          </p:cNvPr>
          <p:cNvSpPr/>
          <p:nvPr/>
        </p:nvSpPr>
        <p:spPr>
          <a:xfrm rot="5400000">
            <a:off x="1203900" y="2179655"/>
            <a:ext cx="2410409" cy="132041"/>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152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431642A-D3E0-F9EA-FE1D-E6B251B113F7}"/>
              </a:ext>
            </a:extLst>
          </p:cNvPr>
          <p:cNvSpPr/>
          <p:nvPr/>
        </p:nvSpPr>
        <p:spPr>
          <a:xfrm>
            <a:off x="3057552" y="3904974"/>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9F2D70B-909F-67D0-3C0F-13C8FA912347}"/>
              </a:ext>
            </a:extLst>
          </p:cNvPr>
          <p:cNvSpPr/>
          <p:nvPr/>
        </p:nvSpPr>
        <p:spPr>
          <a:xfrm>
            <a:off x="3376701" y="3987892"/>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89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71698F8-FEC4-DD06-0A74-489F3D16F67F}"/>
              </a:ext>
            </a:extLst>
          </p:cNvPr>
          <p:cNvSpPr/>
          <p:nvPr/>
        </p:nvSpPr>
        <p:spPr>
          <a:xfrm>
            <a:off x="3695850" y="4070810"/>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89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A4DD34E-8DE7-89F4-A77E-BAAD779FC732}"/>
              </a:ext>
            </a:extLst>
          </p:cNvPr>
          <p:cNvSpPr/>
          <p:nvPr/>
        </p:nvSpPr>
        <p:spPr>
          <a:xfrm>
            <a:off x="3962612" y="4112269"/>
            <a:ext cx="1666566"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89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4CDC52D-D3A4-528D-319A-9F58E0BDE0B2}"/>
              </a:ext>
            </a:extLst>
          </p:cNvPr>
          <p:cNvSpPr/>
          <p:nvPr/>
        </p:nvSpPr>
        <p:spPr>
          <a:xfrm>
            <a:off x="2275723" y="4164953"/>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89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500DD36-7BFA-5E03-55DD-32D3EB7D70DF}"/>
              </a:ext>
            </a:extLst>
          </p:cNvPr>
          <p:cNvSpPr/>
          <p:nvPr/>
        </p:nvSpPr>
        <p:spPr>
          <a:xfrm>
            <a:off x="2252502" y="3987892"/>
            <a:ext cx="266762" cy="82918"/>
          </a:xfrm>
          <a:custGeom>
            <a:avLst/>
            <a:gdLst>
              <a:gd name="connsiteX0" fmla="*/ 4763 w 266762"/>
              <a:gd name="connsiteY0" fmla="*/ 0 h 82918"/>
              <a:gd name="connsiteX1" fmla="*/ 61913 w 266762"/>
              <a:gd name="connsiteY1" fmla="*/ 4762 h 82918"/>
              <a:gd name="connsiteX2" fmla="*/ 261938 w 266762"/>
              <a:gd name="connsiteY2" fmla="*/ 14287 h 82918"/>
              <a:gd name="connsiteX3" fmla="*/ 266700 w 266762"/>
              <a:gd name="connsiteY3" fmla="*/ 33337 h 82918"/>
              <a:gd name="connsiteX4" fmla="*/ 257175 w 266762"/>
              <a:gd name="connsiteY4" fmla="*/ 66675 h 82918"/>
              <a:gd name="connsiteX5" fmla="*/ 238125 w 266762"/>
              <a:gd name="connsiteY5" fmla="*/ 80962 h 82918"/>
              <a:gd name="connsiteX6" fmla="*/ 0 w 266762"/>
              <a:gd name="connsiteY6" fmla="*/ 80962 h 8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62" h="82918">
                <a:moveTo>
                  <a:pt x="4763" y="0"/>
                </a:moveTo>
                <a:cubicBezTo>
                  <a:pt x="23813" y="1587"/>
                  <a:pt x="42826" y="3702"/>
                  <a:pt x="61913" y="4762"/>
                </a:cubicBezTo>
                <a:lnTo>
                  <a:pt x="261938" y="14287"/>
                </a:lnTo>
                <a:cubicBezTo>
                  <a:pt x="263525" y="20637"/>
                  <a:pt x="267293" y="26818"/>
                  <a:pt x="266700" y="33337"/>
                </a:cubicBezTo>
                <a:cubicBezTo>
                  <a:pt x="265654" y="44847"/>
                  <a:pt x="263121" y="56765"/>
                  <a:pt x="257175" y="66675"/>
                </a:cubicBezTo>
                <a:cubicBezTo>
                  <a:pt x="253091" y="73481"/>
                  <a:pt x="246050" y="80522"/>
                  <a:pt x="238125" y="80962"/>
                </a:cubicBezTo>
                <a:cubicBezTo>
                  <a:pt x="158872" y="85365"/>
                  <a:pt x="79375" y="80962"/>
                  <a:pt x="0" y="80962"/>
                </a:cubicBezTo>
              </a:path>
            </a:pathLst>
          </a:custGeom>
          <a:noFill/>
          <a:ln w="889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0AAD7B-408B-C767-B655-91BF621A2DF6}"/>
              </a:ext>
            </a:extLst>
          </p:cNvPr>
          <p:cNvSpPr/>
          <p:nvPr/>
        </p:nvSpPr>
        <p:spPr>
          <a:xfrm>
            <a:off x="1908861" y="3352862"/>
            <a:ext cx="178248" cy="199272"/>
          </a:xfrm>
          <a:custGeom>
            <a:avLst/>
            <a:gdLst>
              <a:gd name="connsiteX0" fmla="*/ 101951 w 167117"/>
              <a:gd name="connsiteY0" fmla="*/ 108785 h 175460"/>
              <a:gd name="connsiteX1" fmla="*/ 159101 w 167117"/>
              <a:gd name="connsiteY1" fmla="*/ 113548 h 175460"/>
              <a:gd name="connsiteX2" fmla="*/ 154339 w 167117"/>
              <a:gd name="connsiteY2" fmla="*/ 142123 h 175460"/>
              <a:gd name="connsiteX3" fmla="*/ 135289 w 167117"/>
              <a:gd name="connsiteY3" fmla="*/ 175460 h 175460"/>
              <a:gd name="connsiteX4" fmla="*/ 101951 w 167117"/>
              <a:gd name="connsiteY4" fmla="*/ 170698 h 175460"/>
              <a:gd name="connsiteX5" fmla="*/ 82901 w 167117"/>
              <a:gd name="connsiteY5" fmla="*/ 165935 h 175460"/>
              <a:gd name="connsiteX6" fmla="*/ 68614 w 167117"/>
              <a:gd name="connsiteY6" fmla="*/ 161173 h 175460"/>
              <a:gd name="connsiteX7" fmla="*/ 6701 w 167117"/>
              <a:gd name="connsiteY7" fmla="*/ 156410 h 175460"/>
              <a:gd name="connsiteX8" fmla="*/ 6701 w 167117"/>
              <a:gd name="connsiteY8" fmla="*/ 8773 h 175460"/>
              <a:gd name="connsiteX9" fmla="*/ 111476 w 167117"/>
              <a:gd name="connsiteY9" fmla="*/ 13535 h 175460"/>
              <a:gd name="connsiteX10" fmla="*/ 154339 w 167117"/>
              <a:gd name="connsiteY10" fmla="*/ 99260 h 175460"/>
              <a:gd name="connsiteX11" fmla="*/ 144814 w 167117"/>
              <a:gd name="connsiteY11" fmla="*/ 84973 h 175460"/>
              <a:gd name="connsiteX12" fmla="*/ 121001 w 167117"/>
              <a:gd name="connsiteY12" fmla="*/ 61160 h 175460"/>
              <a:gd name="connsiteX13" fmla="*/ 82901 w 167117"/>
              <a:gd name="connsiteY13" fmla="*/ 65923 h 175460"/>
              <a:gd name="connsiteX14" fmla="*/ 87664 w 167117"/>
              <a:gd name="connsiteY14" fmla="*/ 94498 h 175460"/>
              <a:gd name="connsiteX15" fmla="*/ 111476 w 167117"/>
              <a:gd name="connsiteY15" fmla="*/ 99260 h 175460"/>
              <a:gd name="connsiteX16" fmla="*/ 101951 w 167117"/>
              <a:gd name="connsiteY16" fmla="*/ 108785 h 1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17" h="175460">
                <a:moveTo>
                  <a:pt x="101951" y="108785"/>
                </a:moveTo>
                <a:cubicBezTo>
                  <a:pt x="109888" y="111166"/>
                  <a:pt x="142974" y="103285"/>
                  <a:pt x="159101" y="113548"/>
                </a:cubicBezTo>
                <a:cubicBezTo>
                  <a:pt x="167248" y="118732"/>
                  <a:pt x="157114" y="132874"/>
                  <a:pt x="154339" y="142123"/>
                </a:cubicBezTo>
                <a:cubicBezTo>
                  <a:pt x="151043" y="153110"/>
                  <a:pt x="141667" y="165894"/>
                  <a:pt x="135289" y="175460"/>
                </a:cubicBezTo>
                <a:cubicBezTo>
                  <a:pt x="124176" y="173873"/>
                  <a:pt x="112995" y="172706"/>
                  <a:pt x="101951" y="170698"/>
                </a:cubicBezTo>
                <a:cubicBezTo>
                  <a:pt x="95511" y="169527"/>
                  <a:pt x="89195" y="167733"/>
                  <a:pt x="82901" y="165935"/>
                </a:cubicBezTo>
                <a:cubicBezTo>
                  <a:pt x="78074" y="164556"/>
                  <a:pt x="73595" y="161796"/>
                  <a:pt x="68614" y="161173"/>
                </a:cubicBezTo>
                <a:cubicBezTo>
                  <a:pt x="48075" y="158606"/>
                  <a:pt x="27339" y="157998"/>
                  <a:pt x="6701" y="156410"/>
                </a:cubicBezTo>
                <a:cubicBezTo>
                  <a:pt x="4632" y="131584"/>
                  <a:pt x="-7284" y="19718"/>
                  <a:pt x="6701" y="8773"/>
                </a:cubicBezTo>
                <a:cubicBezTo>
                  <a:pt x="34233" y="-12774"/>
                  <a:pt x="76551" y="11948"/>
                  <a:pt x="111476" y="13535"/>
                </a:cubicBezTo>
                <a:cubicBezTo>
                  <a:pt x="177298" y="20118"/>
                  <a:pt x="174784" y="3846"/>
                  <a:pt x="154339" y="99260"/>
                </a:cubicBezTo>
                <a:cubicBezTo>
                  <a:pt x="153140" y="104857"/>
                  <a:pt x="147654" y="89943"/>
                  <a:pt x="144814" y="84973"/>
                </a:cubicBezTo>
                <a:cubicBezTo>
                  <a:pt x="130966" y="60740"/>
                  <a:pt x="143493" y="68658"/>
                  <a:pt x="121001" y="61160"/>
                </a:cubicBezTo>
                <a:cubicBezTo>
                  <a:pt x="108301" y="62748"/>
                  <a:pt x="91951" y="56873"/>
                  <a:pt x="82901" y="65923"/>
                </a:cubicBezTo>
                <a:cubicBezTo>
                  <a:pt x="76073" y="72751"/>
                  <a:pt x="81380" y="87166"/>
                  <a:pt x="87664" y="94498"/>
                </a:cubicBezTo>
                <a:cubicBezTo>
                  <a:pt x="92932" y="100644"/>
                  <a:pt x="103512" y="97812"/>
                  <a:pt x="111476" y="99260"/>
                </a:cubicBezTo>
                <a:cubicBezTo>
                  <a:pt x="142835" y="104962"/>
                  <a:pt x="94014" y="106404"/>
                  <a:pt x="101951" y="10878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90AED2-BEBC-03E1-1277-2259790C9CA8}"/>
              </a:ext>
            </a:extLst>
          </p:cNvPr>
          <p:cNvSpPr/>
          <p:nvPr/>
        </p:nvSpPr>
        <p:spPr>
          <a:xfrm>
            <a:off x="7312406" y="969433"/>
            <a:ext cx="4565650" cy="2997200"/>
          </a:xfrm>
          <a:custGeom>
            <a:avLst/>
            <a:gdLst>
              <a:gd name="connsiteX0" fmla="*/ 107950 w 4565650"/>
              <a:gd name="connsiteY0" fmla="*/ 2692400 h 2997200"/>
              <a:gd name="connsiteX1" fmla="*/ 539750 w 4565650"/>
              <a:gd name="connsiteY1" fmla="*/ 1657350 h 2997200"/>
              <a:gd name="connsiteX2" fmla="*/ 717550 w 4565650"/>
              <a:gd name="connsiteY2" fmla="*/ 1327150 h 2997200"/>
              <a:gd name="connsiteX3" fmla="*/ 927100 w 4565650"/>
              <a:gd name="connsiteY3" fmla="*/ 1149350 h 2997200"/>
              <a:gd name="connsiteX4" fmla="*/ 1162050 w 4565650"/>
              <a:gd name="connsiteY4" fmla="*/ 1301750 h 2997200"/>
              <a:gd name="connsiteX5" fmla="*/ 1428750 w 4565650"/>
              <a:gd name="connsiteY5" fmla="*/ 1612900 h 2997200"/>
              <a:gd name="connsiteX6" fmla="*/ 1803400 w 4565650"/>
              <a:gd name="connsiteY6" fmla="*/ 2120900 h 2997200"/>
              <a:gd name="connsiteX7" fmla="*/ 2241550 w 4565650"/>
              <a:gd name="connsiteY7" fmla="*/ 2432050 h 2997200"/>
              <a:gd name="connsiteX8" fmla="*/ 2857500 w 4565650"/>
              <a:gd name="connsiteY8" fmla="*/ 2552700 h 2997200"/>
              <a:gd name="connsiteX9" fmla="*/ 3251200 w 4565650"/>
              <a:gd name="connsiteY9" fmla="*/ 2673350 h 2997200"/>
              <a:gd name="connsiteX10" fmla="*/ 3530600 w 4565650"/>
              <a:gd name="connsiteY10" fmla="*/ 2730500 h 2997200"/>
              <a:gd name="connsiteX11" fmla="*/ 3848100 w 4565650"/>
              <a:gd name="connsiteY11" fmla="*/ 2705100 h 2997200"/>
              <a:gd name="connsiteX12" fmla="*/ 4260850 w 4565650"/>
              <a:gd name="connsiteY12" fmla="*/ 2844800 h 2997200"/>
              <a:gd name="connsiteX13" fmla="*/ 4337050 w 4565650"/>
              <a:gd name="connsiteY13" fmla="*/ 2997200 h 2997200"/>
              <a:gd name="connsiteX14" fmla="*/ 4565650 w 4565650"/>
              <a:gd name="connsiteY14" fmla="*/ 2101850 h 2997200"/>
              <a:gd name="connsiteX15" fmla="*/ 4559300 w 4565650"/>
              <a:gd name="connsiteY15" fmla="*/ 2025650 h 2997200"/>
              <a:gd name="connsiteX16" fmla="*/ 4165600 w 4565650"/>
              <a:gd name="connsiteY16" fmla="*/ 0 h 2997200"/>
              <a:gd name="connsiteX17" fmla="*/ 825500 w 4565650"/>
              <a:gd name="connsiteY17" fmla="*/ 565150 h 2997200"/>
              <a:gd name="connsiteX18" fmla="*/ 95250 w 4565650"/>
              <a:gd name="connsiteY18" fmla="*/ 1098550 h 2997200"/>
              <a:gd name="connsiteX19" fmla="*/ 0 w 4565650"/>
              <a:gd name="connsiteY19" fmla="*/ 1276350 h 29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65650" h="2997200">
                <a:moveTo>
                  <a:pt x="107950" y="2692400"/>
                </a:moveTo>
                <a:lnTo>
                  <a:pt x="539750" y="1657350"/>
                </a:lnTo>
                <a:lnTo>
                  <a:pt x="717550" y="1327150"/>
                </a:lnTo>
                <a:lnTo>
                  <a:pt x="927100" y="1149350"/>
                </a:lnTo>
                <a:lnTo>
                  <a:pt x="1162050" y="1301750"/>
                </a:lnTo>
                <a:lnTo>
                  <a:pt x="1428750" y="1612900"/>
                </a:lnTo>
                <a:lnTo>
                  <a:pt x="1803400" y="2120900"/>
                </a:lnTo>
                <a:lnTo>
                  <a:pt x="2241550" y="2432050"/>
                </a:lnTo>
                <a:lnTo>
                  <a:pt x="2857500" y="2552700"/>
                </a:lnTo>
                <a:lnTo>
                  <a:pt x="3251200" y="2673350"/>
                </a:lnTo>
                <a:lnTo>
                  <a:pt x="3530600" y="2730500"/>
                </a:lnTo>
                <a:lnTo>
                  <a:pt x="3848100" y="2705100"/>
                </a:lnTo>
                <a:lnTo>
                  <a:pt x="4260850" y="2844800"/>
                </a:lnTo>
                <a:lnTo>
                  <a:pt x="4337050" y="2997200"/>
                </a:lnTo>
                <a:lnTo>
                  <a:pt x="4565650" y="2101850"/>
                </a:lnTo>
                <a:lnTo>
                  <a:pt x="4559300" y="2025650"/>
                </a:lnTo>
                <a:lnTo>
                  <a:pt x="4165600" y="0"/>
                </a:lnTo>
                <a:lnTo>
                  <a:pt x="825500" y="565150"/>
                </a:lnTo>
                <a:lnTo>
                  <a:pt x="95250" y="1098550"/>
                </a:lnTo>
                <a:lnTo>
                  <a:pt x="0" y="1276350"/>
                </a:lnTo>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F140AB6-0D96-C80B-1117-62258A77C3CD}"/>
              </a:ext>
            </a:extLst>
          </p:cNvPr>
          <p:cNvSpPr/>
          <p:nvPr/>
        </p:nvSpPr>
        <p:spPr>
          <a:xfrm>
            <a:off x="7350506" y="2404533"/>
            <a:ext cx="4349750" cy="1911350"/>
          </a:xfrm>
          <a:custGeom>
            <a:avLst/>
            <a:gdLst>
              <a:gd name="connsiteX0" fmla="*/ 165100 w 4349750"/>
              <a:gd name="connsiteY0" fmla="*/ 1358900 h 1911350"/>
              <a:gd name="connsiteX1" fmla="*/ 463550 w 4349750"/>
              <a:gd name="connsiteY1" fmla="*/ 476250 h 1911350"/>
              <a:gd name="connsiteX2" fmla="*/ 711200 w 4349750"/>
              <a:gd name="connsiteY2" fmla="*/ 31750 h 1911350"/>
              <a:gd name="connsiteX3" fmla="*/ 1035050 w 4349750"/>
              <a:gd name="connsiteY3" fmla="*/ 0 h 1911350"/>
              <a:gd name="connsiteX4" fmla="*/ 1346200 w 4349750"/>
              <a:gd name="connsiteY4" fmla="*/ 273050 h 1911350"/>
              <a:gd name="connsiteX5" fmla="*/ 1600200 w 4349750"/>
              <a:gd name="connsiteY5" fmla="*/ 622300 h 1911350"/>
              <a:gd name="connsiteX6" fmla="*/ 1898650 w 4349750"/>
              <a:gd name="connsiteY6" fmla="*/ 946150 h 1911350"/>
              <a:gd name="connsiteX7" fmla="*/ 2006600 w 4349750"/>
              <a:gd name="connsiteY7" fmla="*/ 1035050 h 1911350"/>
              <a:gd name="connsiteX8" fmla="*/ 2609850 w 4349750"/>
              <a:gd name="connsiteY8" fmla="*/ 1168400 h 1911350"/>
              <a:gd name="connsiteX9" fmla="*/ 3321050 w 4349750"/>
              <a:gd name="connsiteY9" fmla="*/ 1441450 h 1911350"/>
              <a:gd name="connsiteX10" fmla="*/ 3530600 w 4349750"/>
              <a:gd name="connsiteY10" fmla="*/ 1397000 h 1911350"/>
              <a:gd name="connsiteX11" fmla="*/ 3873500 w 4349750"/>
              <a:gd name="connsiteY11" fmla="*/ 1435100 h 1911350"/>
              <a:gd name="connsiteX12" fmla="*/ 4165600 w 4349750"/>
              <a:gd name="connsiteY12" fmla="*/ 1543050 h 1911350"/>
              <a:gd name="connsiteX13" fmla="*/ 4330700 w 4349750"/>
              <a:gd name="connsiteY13" fmla="*/ 1670050 h 1911350"/>
              <a:gd name="connsiteX14" fmla="*/ 4349750 w 4349750"/>
              <a:gd name="connsiteY14" fmla="*/ 1905000 h 1911350"/>
              <a:gd name="connsiteX15" fmla="*/ 0 w 4349750"/>
              <a:gd name="connsiteY15" fmla="*/ 1911350 h 1911350"/>
              <a:gd name="connsiteX16" fmla="*/ 76200 w 4349750"/>
              <a:gd name="connsiteY16" fmla="*/ 1536700 h 191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9750" h="1911350">
                <a:moveTo>
                  <a:pt x="165100" y="1358900"/>
                </a:moveTo>
                <a:lnTo>
                  <a:pt x="463550" y="476250"/>
                </a:lnTo>
                <a:lnTo>
                  <a:pt x="711200" y="31750"/>
                </a:lnTo>
                <a:lnTo>
                  <a:pt x="1035050" y="0"/>
                </a:lnTo>
                <a:lnTo>
                  <a:pt x="1346200" y="273050"/>
                </a:lnTo>
                <a:lnTo>
                  <a:pt x="1600200" y="622300"/>
                </a:lnTo>
                <a:lnTo>
                  <a:pt x="1898650" y="946150"/>
                </a:lnTo>
                <a:lnTo>
                  <a:pt x="2006600" y="1035050"/>
                </a:lnTo>
                <a:lnTo>
                  <a:pt x="2609850" y="1168400"/>
                </a:lnTo>
                <a:lnTo>
                  <a:pt x="3321050" y="1441450"/>
                </a:lnTo>
                <a:lnTo>
                  <a:pt x="3530600" y="1397000"/>
                </a:lnTo>
                <a:lnTo>
                  <a:pt x="3873500" y="1435100"/>
                </a:lnTo>
                <a:lnTo>
                  <a:pt x="4165600" y="1543050"/>
                </a:lnTo>
                <a:lnTo>
                  <a:pt x="4330700" y="1670050"/>
                </a:lnTo>
                <a:lnTo>
                  <a:pt x="4349750" y="1905000"/>
                </a:lnTo>
                <a:lnTo>
                  <a:pt x="0" y="1911350"/>
                </a:lnTo>
                <a:lnTo>
                  <a:pt x="76200" y="1536700"/>
                </a:lnTo>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FBCBF34-0349-CCD7-3A62-32031B817672}"/>
              </a:ext>
            </a:extLst>
          </p:cNvPr>
          <p:cNvSpPr/>
          <p:nvPr/>
        </p:nvSpPr>
        <p:spPr>
          <a:xfrm>
            <a:off x="7350506" y="2163233"/>
            <a:ext cx="4337050" cy="1907577"/>
          </a:xfrm>
          <a:custGeom>
            <a:avLst/>
            <a:gdLst>
              <a:gd name="connsiteX0" fmla="*/ 0 w 4337050"/>
              <a:gd name="connsiteY0" fmla="*/ 1600200 h 1930400"/>
              <a:gd name="connsiteX1" fmla="*/ 133350 w 4337050"/>
              <a:gd name="connsiteY1" fmla="*/ 1339850 h 1930400"/>
              <a:gd name="connsiteX2" fmla="*/ 444500 w 4337050"/>
              <a:gd name="connsiteY2" fmla="*/ 533400 h 1930400"/>
              <a:gd name="connsiteX3" fmla="*/ 755650 w 4337050"/>
              <a:gd name="connsiteY3" fmla="*/ 31750 h 1930400"/>
              <a:gd name="connsiteX4" fmla="*/ 1016000 w 4337050"/>
              <a:gd name="connsiteY4" fmla="*/ 0 h 1930400"/>
              <a:gd name="connsiteX5" fmla="*/ 1371600 w 4337050"/>
              <a:gd name="connsiteY5" fmla="*/ 355600 h 1930400"/>
              <a:gd name="connsiteX6" fmla="*/ 1701800 w 4337050"/>
              <a:gd name="connsiteY6" fmla="*/ 844550 h 1930400"/>
              <a:gd name="connsiteX7" fmla="*/ 2171700 w 4337050"/>
              <a:gd name="connsiteY7" fmla="*/ 1168400 h 1930400"/>
              <a:gd name="connsiteX8" fmla="*/ 2857500 w 4337050"/>
              <a:gd name="connsiteY8" fmla="*/ 1371600 h 1930400"/>
              <a:gd name="connsiteX9" fmla="*/ 3340100 w 4337050"/>
              <a:gd name="connsiteY9" fmla="*/ 1524000 h 1930400"/>
              <a:gd name="connsiteX10" fmla="*/ 3892550 w 4337050"/>
              <a:gd name="connsiteY10" fmla="*/ 1479550 h 1930400"/>
              <a:gd name="connsiteX11" fmla="*/ 4337050 w 4337050"/>
              <a:gd name="connsiteY11" fmla="*/ 1809750 h 1930400"/>
              <a:gd name="connsiteX12" fmla="*/ 4305300 w 4337050"/>
              <a:gd name="connsiteY12" fmla="*/ 1930400 h 1930400"/>
              <a:gd name="connsiteX13" fmla="*/ 3860800 w 4337050"/>
              <a:gd name="connsiteY13" fmla="*/ 1676400 h 1930400"/>
              <a:gd name="connsiteX14" fmla="*/ 3257550 w 4337050"/>
              <a:gd name="connsiteY14" fmla="*/ 1708150 h 1930400"/>
              <a:gd name="connsiteX15" fmla="*/ 2089150 w 4337050"/>
              <a:gd name="connsiteY15" fmla="*/ 1346200 h 1930400"/>
              <a:gd name="connsiteX16" fmla="*/ 1365250 w 4337050"/>
              <a:gd name="connsiteY16" fmla="*/ 673100 h 1930400"/>
              <a:gd name="connsiteX17" fmla="*/ 901700 w 4337050"/>
              <a:gd name="connsiteY17" fmla="*/ 273050 h 1930400"/>
              <a:gd name="connsiteX18" fmla="*/ 704850 w 4337050"/>
              <a:gd name="connsiteY18" fmla="*/ 342900 h 1930400"/>
              <a:gd name="connsiteX19" fmla="*/ 469900 w 4337050"/>
              <a:gd name="connsiteY19" fmla="*/ 908050 h 1930400"/>
              <a:gd name="connsiteX20" fmla="*/ 127000 w 4337050"/>
              <a:gd name="connsiteY20" fmla="*/ 1682750 h 1930400"/>
              <a:gd name="connsiteX21" fmla="*/ 19050 w 4337050"/>
              <a:gd name="connsiteY21" fmla="*/ 172085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37050" h="1930400">
                <a:moveTo>
                  <a:pt x="0" y="1600200"/>
                </a:moveTo>
                <a:lnTo>
                  <a:pt x="133350" y="1339850"/>
                </a:lnTo>
                <a:lnTo>
                  <a:pt x="444500" y="533400"/>
                </a:lnTo>
                <a:lnTo>
                  <a:pt x="755650" y="31750"/>
                </a:lnTo>
                <a:lnTo>
                  <a:pt x="1016000" y="0"/>
                </a:lnTo>
                <a:lnTo>
                  <a:pt x="1371600" y="355600"/>
                </a:lnTo>
                <a:lnTo>
                  <a:pt x="1701800" y="844550"/>
                </a:lnTo>
                <a:lnTo>
                  <a:pt x="2171700" y="1168400"/>
                </a:lnTo>
                <a:lnTo>
                  <a:pt x="2857500" y="1371600"/>
                </a:lnTo>
                <a:lnTo>
                  <a:pt x="3340100" y="1524000"/>
                </a:lnTo>
                <a:lnTo>
                  <a:pt x="3892550" y="1479550"/>
                </a:lnTo>
                <a:lnTo>
                  <a:pt x="4337050" y="1809750"/>
                </a:lnTo>
                <a:lnTo>
                  <a:pt x="4305300" y="1930400"/>
                </a:lnTo>
                <a:lnTo>
                  <a:pt x="3860800" y="1676400"/>
                </a:lnTo>
                <a:lnTo>
                  <a:pt x="3257550" y="1708150"/>
                </a:lnTo>
                <a:lnTo>
                  <a:pt x="2089150" y="1346200"/>
                </a:lnTo>
                <a:lnTo>
                  <a:pt x="1365250" y="673100"/>
                </a:lnTo>
                <a:lnTo>
                  <a:pt x="901700" y="273050"/>
                </a:lnTo>
                <a:lnTo>
                  <a:pt x="704850" y="342900"/>
                </a:lnTo>
                <a:lnTo>
                  <a:pt x="469900" y="908050"/>
                </a:lnTo>
                <a:lnTo>
                  <a:pt x="127000" y="1682750"/>
                </a:lnTo>
                <a:lnTo>
                  <a:pt x="19050" y="1720850"/>
                </a:lnTo>
              </a:path>
            </a:pathLst>
          </a:cu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4B01B1C-B848-B23E-4BFE-B105CA89D63C}"/>
              </a:ext>
            </a:extLst>
          </p:cNvPr>
          <p:cNvSpPr/>
          <p:nvPr/>
        </p:nvSpPr>
        <p:spPr>
          <a:xfrm>
            <a:off x="5006348" y="239775"/>
            <a:ext cx="2981461" cy="310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Gila Wilderness</a:t>
            </a:r>
          </a:p>
        </p:txBody>
      </p:sp>
      <p:sp>
        <p:nvSpPr>
          <p:cNvPr id="32" name="Rectangle 31">
            <a:extLst>
              <a:ext uri="{FF2B5EF4-FFF2-40B4-BE49-F238E27FC236}">
                <a16:creationId xmlns:a16="http://schemas.microsoft.com/office/drawing/2014/main" id="{D74008F6-242B-A18B-F148-D349FC9195DA}"/>
              </a:ext>
            </a:extLst>
          </p:cNvPr>
          <p:cNvSpPr/>
          <p:nvPr/>
        </p:nvSpPr>
        <p:spPr>
          <a:xfrm>
            <a:off x="1762125" y="2514599"/>
            <a:ext cx="161698" cy="18012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D0790D1-3A6A-C34D-0DCF-BE1C16686273}"/>
              </a:ext>
            </a:extLst>
          </p:cNvPr>
          <p:cNvSpPr/>
          <p:nvPr/>
        </p:nvSpPr>
        <p:spPr>
          <a:xfrm>
            <a:off x="2076892" y="3322491"/>
            <a:ext cx="170449" cy="99339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FD879DF-C172-D816-CC7D-35A31795DE0F}"/>
              </a:ext>
            </a:extLst>
          </p:cNvPr>
          <p:cNvSpPr/>
          <p:nvPr/>
        </p:nvSpPr>
        <p:spPr>
          <a:xfrm>
            <a:off x="2361707" y="3727139"/>
            <a:ext cx="180778" cy="5887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0C48B50-EC97-0549-06FA-658DE51E6C95}"/>
              </a:ext>
            </a:extLst>
          </p:cNvPr>
          <p:cNvSpPr/>
          <p:nvPr/>
        </p:nvSpPr>
        <p:spPr>
          <a:xfrm>
            <a:off x="2665331" y="3870431"/>
            <a:ext cx="145105" cy="4378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AF5DFA3-CA13-2B27-65C6-8B94EC36B50E}"/>
              </a:ext>
            </a:extLst>
          </p:cNvPr>
          <p:cNvSpPr/>
          <p:nvPr/>
        </p:nvSpPr>
        <p:spPr>
          <a:xfrm>
            <a:off x="2952976" y="4021327"/>
            <a:ext cx="162977" cy="29455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DFE7A20-43CD-6DC8-39F6-F83E3992BE60}"/>
              </a:ext>
            </a:extLst>
          </p:cNvPr>
          <p:cNvSpPr/>
          <p:nvPr/>
        </p:nvSpPr>
        <p:spPr>
          <a:xfrm>
            <a:off x="3253039" y="4130868"/>
            <a:ext cx="162978" cy="1850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2C2260-EEBC-B747-E3C9-89D109559B54}"/>
              </a:ext>
            </a:extLst>
          </p:cNvPr>
          <p:cNvSpPr/>
          <p:nvPr/>
        </p:nvSpPr>
        <p:spPr>
          <a:xfrm>
            <a:off x="3562084" y="4123825"/>
            <a:ext cx="185382" cy="1850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Slide Number Placeholder 39">
            <a:extLst>
              <a:ext uri="{FF2B5EF4-FFF2-40B4-BE49-F238E27FC236}">
                <a16:creationId xmlns:a16="http://schemas.microsoft.com/office/drawing/2014/main" id="{8D478FF5-F1AF-63C7-278C-7A6E4E17A83F}"/>
              </a:ext>
            </a:extLst>
          </p:cNvPr>
          <p:cNvSpPr>
            <a:spLocks noGrp="1"/>
          </p:cNvSpPr>
          <p:nvPr>
            <p:ph type="sldNum" sz="quarter" idx="12"/>
          </p:nvPr>
        </p:nvSpPr>
        <p:spPr/>
        <p:txBody>
          <a:bodyPr/>
          <a:lstStyle/>
          <a:p>
            <a:fld id="{C9A01799-CE56-4EBC-A62D-F2D63DB45905}" type="slidenum">
              <a:rPr lang="en-US" smtClean="0"/>
              <a:t>7</a:t>
            </a:fld>
            <a:endParaRPr lang="en-US"/>
          </a:p>
        </p:txBody>
      </p:sp>
      <p:sp>
        <p:nvSpPr>
          <p:cNvPr id="42" name="TextBox 41">
            <a:extLst>
              <a:ext uri="{FF2B5EF4-FFF2-40B4-BE49-F238E27FC236}">
                <a16:creationId xmlns:a16="http://schemas.microsoft.com/office/drawing/2014/main" id="{5912C8E5-8D18-A6FA-1D02-315495CBFB4C}"/>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sp>
        <p:nvSpPr>
          <p:cNvPr id="2" name="Rectangle 1">
            <a:extLst>
              <a:ext uri="{FF2B5EF4-FFF2-40B4-BE49-F238E27FC236}">
                <a16:creationId xmlns:a16="http://schemas.microsoft.com/office/drawing/2014/main" id="{4857DADB-3447-5B08-32F1-C80F5731525B}"/>
              </a:ext>
            </a:extLst>
          </p:cNvPr>
          <p:cNvSpPr/>
          <p:nvPr/>
        </p:nvSpPr>
        <p:spPr>
          <a:xfrm flipH="1">
            <a:off x="1979167" y="1137036"/>
            <a:ext cx="59022" cy="31539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82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91FD57-E5A5-DAD0-A9E9-C1C9D6A2C1E3}"/>
              </a:ext>
            </a:extLst>
          </p:cNvPr>
          <p:cNvPicPr>
            <a:picLocks noChangeAspect="1"/>
          </p:cNvPicPr>
          <p:nvPr/>
        </p:nvPicPr>
        <p:blipFill rotWithShape="1">
          <a:blip r:embed="rId3">
            <a:extLst>
              <a:ext uri="{28A0092B-C50C-407E-A947-70E740481C1C}">
                <a14:useLocalDpi xmlns:a14="http://schemas.microsoft.com/office/drawing/2010/main" val="0"/>
              </a:ext>
            </a:extLst>
          </a:blip>
          <a:srcRect l="13327" r="16805"/>
          <a:stretch/>
        </p:blipFill>
        <p:spPr>
          <a:xfrm>
            <a:off x="1139006" y="1444939"/>
            <a:ext cx="5945606" cy="4817936"/>
          </a:xfrm>
          <a:prstGeom prst="rect">
            <a:avLst/>
          </a:prstGeom>
        </p:spPr>
      </p:pic>
      <p:sp>
        <p:nvSpPr>
          <p:cNvPr id="11" name="TextBox 10">
            <a:extLst>
              <a:ext uri="{FF2B5EF4-FFF2-40B4-BE49-F238E27FC236}">
                <a16:creationId xmlns:a16="http://schemas.microsoft.com/office/drawing/2014/main" id="{C1B9D256-A67D-835C-2FC0-4EDAF04B5957}"/>
              </a:ext>
            </a:extLst>
          </p:cNvPr>
          <p:cNvSpPr txBox="1"/>
          <p:nvPr/>
        </p:nvSpPr>
        <p:spPr>
          <a:xfrm>
            <a:off x="3463638" y="165863"/>
            <a:ext cx="5429072" cy="523220"/>
          </a:xfrm>
          <a:prstGeom prst="rect">
            <a:avLst/>
          </a:prstGeom>
          <a:noFill/>
        </p:spPr>
        <p:txBody>
          <a:bodyPr wrap="square" rtlCol="0">
            <a:spAutoFit/>
          </a:bodyPr>
          <a:lstStyle/>
          <a:p>
            <a:pPr algn="ctr"/>
            <a:r>
              <a:rPr lang="en-US" sz="2800" dirty="0"/>
              <a:t>Historical Fire-Regime</a:t>
            </a:r>
          </a:p>
        </p:txBody>
      </p:sp>
      <p:sp>
        <p:nvSpPr>
          <p:cNvPr id="15" name="TextBox 14">
            <a:extLst>
              <a:ext uri="{FF2B5EF4-FFF2-40B4-BE49-F238E27FC236}">
                <a16:creationId xmlns:a16="http://schemas.microsoft.com/office/drawing/2014/main" id="{60D11B33-0956-5B74-37F7-04E4058CC99D}"/>
              </a:ext>
            </a:extLst>
          </p:cNvPr>
          <p:cNvSpPr txBox="1"/>
          <p:nvPr/>
        </p:nvSpPr>
        <p:spPr>
          <a:xfrm>
            <a:off x="536543" y="921719"/>
            <a:ext cx="5511800" cy="523220"/>
          </a:xfrm>
          <a:prstGeom prst="rect">
            <a:avLst/>
          </a:prstGeom>
          <a:noFill/>
        </p:spPr>
        <p:txBody>
          <a:bodyPr wrap="square" rtlCol="0">
            <a:spAutoFit/>
          </a:bodyPr>
          <a:lstStyle/>
          <a:p>
            <a:r>
              <a:rPr lang="en-US" sz="1400" dirty="0"/>
              <a:t>Fire Frequency and Severity (Using </a:t>
            </a:r>
            <a:r>
              <a:rPr lang="en-US" sz="1400" dirty="0" err="1"/>
              <a:t>BioPhysical</a:t>
            </a:r>
            <a:r>
              <a:rPr lang="en-US" sz="1400" dirty="0"/>
              <a:t> Setting; LANDFIRE, 2020)</a:t>
            </a:r>
          </a:p>
        </p:txBody>
      </p:sp>
      <p:sp>
        <p:nvSpPr>
          <p:cNvPr id="2" name="TextBox 1">
            <a:extLst>
              <a:ext uri="{FF2B5EF4-FFF2-40B4-BE49-F238E27FC236}">
                <a16:creationId xmlns:a16="http://schemas.microsoft.com/office/drawing/2014/main" id="{FFF3239B-C03C-144E-9240-08A714D78E35}"/>
              </a:ext>
            </a:extLst>
          </p:cNvPr>
          <p:cNvSpPr txBox="1"/>
          <p:nvPr/>
        </p:nvSpPr>
        <p:spPr>
          <a:xfrm>
            <a:off x="7084612" y="891845"/>
            <a:ext cx="4191884" cy="2118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Modeled pre-European settlement vegetation</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Includes fire-regime models to enable simulations</a:t>
            </a:r>
          </a:p>
        </p:txBody>
      </p:sp>
      <p:pic>
        <p:nvPicPr>
          <p:cNvPr id="4" name="Picture 3" descr="A map of a land with different colored areas&#10;&#10;Description automatically generated with medium confidence">
            <a:extLst>
              <a:ext uri="{FF2B5EF4-FFF2-40B4-BE49-F238E27FC236}">
                <a16:creationId xmlns:a16="http://schemas.microsoft.com/office/drawing/2014/main" id="{16C570C1-94E9-065F-E48B-C4AE7828471B}"/>
              </a:ext>
            </a:extLst>
          </p:cNvPr>
          <p:cNvPicPr>
            <a:picLocks noChangeAspect="1"/>
          </p:cNvPicPr>
          <p:nvPr/>
        </p:nvPicPr>
        <p:blipFill rotWithShape="1">
          <a:blip r:embed="rId4">
            <a:extLst>
              <a:ext uri="{28A0092B-C50C-407E-A947-70E740481C1C}">
                <a14:useLocalDpi xmlns:a14="http://schemas.microsoft.com/office/drawing/2010/main" val="0"/>
              </a:ext>
            </a:extLst>
          </a:blip>
          <a:srcRect l="32969" t="5698" r="36970" b="8023"/>
          <a:stretch/>
        </p:blipFill>
        <p:spPr>
          <a:xfrm>
            <a:off x="6999029" y="3010374"/>
            <a:ext cx="1817362" cy="2953169"/>
          </a:xfrm>
          <a:prstGeom prst="rect">
            <a:avLst/>
          </a:prstGeom>
        </p:spPr>
      </p:pic>
      <p:sp>
        <p:nvSpPr>
          <p:cNvPr id="3" name="Slide Number Placeholder 2">
            <a:extLst>
              <a:ext uri="{FF2B5EF4-FFF2-40B4-BE49-F238E27FC236}">
                <a16:creationId xmlns:a16="http://schemas.microsoft.com/office/drawing/2014/main" id="{D12D228D-D2F8-971D-E3B5-38A8060843A3}"/>
              </a:ext>
            </a:extLst>
          </p:cNvPr>
          <p:cNvSpPr>
            <a:spLocks noGrp="1"/>
          </p:cNvSpPr>
          <p:nvPr>
            <p:ph type="sldNum" sz="quarter" idx="12"/>
          </p:nvPr>
        </p:nvSpPr>
        <p:spPr/>
        <p:txBody>
          <a:bodyPr/>
          <a:lstStyle/>
          <a:p>
            <a:fld id="{C9A01799-CE56-4EBC-A62D-F2D63DB45905}" type="slidenum">
              <a:rPr lang="en-US" smtClean="0"/>
              <a:t>8</a:t>
            </a:fld>
            <a:endParaRPr lang="en-US"/>
          </a:p>
        </p:txBody>
      </p:sp>
      <p:sp>
        <p:nvSpPr>
          <p:cNvPr id="8" name="TextBox 7">
            <a:extLst>
              <a:ext uri="{FF2B5EF4-FFF2-40B4-BE49-F238E27FC236}">
                <a16:creationId xmlns:a16="http://schemas.microsoft.com/office/drawing/2014/main" id="{74B5D145-4398-B5F5-112F-566702FD5561}"/>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spTree>
    <p:extLst>
      <p:ext uri="{BB962C8B-B14F-4D97-AF65-F5344CB8AC3E}">
        <p14:creationId xmlns:p14="http://schemas.microsoft.com/office/powerpoint/2010/main" val="8636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8E510-CBB3-9634-93EE-92599FB13875}"/>
              </a:ext>
            </a:extLst>
          </p:cNvPr>
          <p:cNvSpPr/>
          <p:nvPr/>
        </p:nvSpPr>
        <p:spPr>
          <a:xfrm>
            <a:off x="4200526" y="200161"/>
            <a:ext cx="2443798" cy="310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Fire Frequency</a:t>
            </a:r>
          </a:p>
        </p:txBody>
      </p:sp>
      <p:sp>
        <p:nvSpPr>
          <p:cNvPr id="2" name="Slide Number Placeholder 1">
            <a:extLst>
              <a:ext uri="{FF2B5EF4-FFF2-40B4-BE49-F238E27FC236}">
                <a16:creationId xmlns:a16="http://schemas.microsoft.com/office/drawing/2014/main" id="{3607394B-9F21-84EC-BBC9-8C4AAB0C9F1D}"/>
              </a:ext>
            </a:extLst>
          </p:cNvPr>
          <p:cNvSpPr>
            <a:spLocks noGrp="1"/>
          </p:cNvSpPr>
          <p:nvPr>
            <p:ph type="sldNum" sz="quarter" idx="12"/>
          </p:nvPr>
        </p:nvSpPr>
        <p:spPr/>
        <p:txBody>
          <a:bodyPr/>
          <a:lstStyle/>
          <a:p>
            <a:fld id="{C9A01799-CE56-4EBC-A62D-F2D63DB45905}" type="slidenum">
              <a:rPr lang="en-US" smtClean="0"/>
              <a:t>9</a:t>
            </a:fld>
            <a:endParaRPr lang="en-US"/>
          </a:p>
        </p:txBody>
      </p:sp>
      <p:pic>
        <p:nvPicPr>
          <p:cNvPr id="8" name="Picture 7" descr="A screen shot of a computer screen&#10;&#10;Description automatically generated">
            <a:extLst>
              <a:ext uri="{FF2B5EF4-FFF2-40B4-BE49-F238E27FC236}">
                <a16:creationId xmlns:a16="http://schemas.microsoft.com/office/drawing/2014/main" id="{838A5545-8EAE-F5D9-7985-0BDD0608D522}"/>
              </a:ext>
            </a:extLst>
          </p:cNvPr>
          <p:cNvPicPr>
            <a:picLocks noChangeAspect="1"/>
          </p:cNvPicPr>
          <p:nvPr/>
        </p:nvPicPr>
        <p:blipFill rotWithShape="1">
          <a:blip r:embed="rId3">
            <a:extLst>
              <a:ext uri="{28A0092B-C50C-407E-A947-70E740481C1C}">
                <a14:useLocalDpi xmlns:a14="http://schemas.microsoft.com/office/drawing/2010/main" val="0"/>
              </a:ext>
            </a:extLst>
          </a:blip>
          <a:srcRect l="14151" t="20856" r="36257" b="6072"/>
          <a:stretch/>
        </p:blipFill>
        <p:spPr>
          <a:xfrm>
            <a:off x="748127" y="463367"/>
            <a:ext cx="3715764" cy="2992596"/>
          </a:xfrm>
          <a:prstGeom prst="rect">
            <a:avLst/>
          </a:prstGeom>
        </p:spPr>
      </p:pic>
      <p:sp>
        <p:nvSpPr>
          <p:cNvPr id="41" name="Rectangle 40">
            <a:extLst>
              <a:ext uri="{FF2B5EF4-FFF2-40B4-BE49-F238E27FC236}">
                <a16:creationId xmlns:a16="http://schemas.microsoft.com/office/drawing/2014/main" id="{B265E5BB-0DC2-F18C-13A4-628ECF7B53F7}"/>
              </a:ext>
            </a:extLst>
          </p:cNvPr>
          <p:cNvSpPr/>
          <p:nvPr/>
        </p:nvSpPr>
        <p:spPr>
          <a:xfrm>
            <a:off x="1509712" y="681188"/>
            <a:ext cx="3474720"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Gila Wilderness</a:t>
            </a:r>
          </a:p>
        </p:txBody>
      </p:sp>
      <p:sp>
        <p:nvSpPr>
          <p:cNvPr id="6" name="Rectangle 5">
            <a:extLst>
              <a:ext uri="{FF2B5EF4-FFF2-40B4-BE49-F238E27FC236}">
                <a16:creationId xmlns:a16="http://schemas.microsoft.com/office/drawing/2014/main" id="{7BDA6B52-7E13-F054-AC3C-57F8FF5C56A3}"/>
              </a:ext>
            </a:extLst>
          </p:cNvPr>
          <p:cNvSpPr/>
          <p:nvPr/>
        </p:nvSpPr>
        <p:spPr>
          <a:xfrm>
            <a:off x="4651513" y="3037398"/>
            <a:ext cx="619887" cy="9541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860F690-48C8-B4B8-0C62-AD1374EB5C97}"/>
              </a:ext>
            </a:extLst>
          </p:cNvPr>
          <p:cNvSpPr/>
          <p:nvPr/>
        </p:nvSpPr>
        <p:spPr>
          <a:xfrm>
            <a:off x="6644324" y="3554236"/>
            <a:ext cx="4574965" cy="620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B3573980-9375-6448-9BA3-067F940C7FD2}"/>
              </a:ext>
            </a:extLst>
          </p:cNvPr>
          <p:cNvCxnSpPr/>
          <p:nvPr/>
        </p:nvCxnSpPr>
        <p:spPr>
          <a:xfrm>
            <a:off x="134112" y="3489960"/>
            <a:ext cx="12057888"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Freeform: Shape 13">
            <a:extLst>
              <a:ext uri="{FF2B5EF4-FFF2-40B4-BE49-F238E27FC236}">
                <a16:creationId xmlns:a16="http://schemas.microsoft.com/office/drawing/2014/main" id="{CB9A8A22-B04B-5F43-1EA7-8BA73229BCC7}"/>
              </a:ext>
            </a:extLst>
          </p:cNvPr>
          <p:cNvSpPr/>
          <p:nvPr/>
        </p:nvSpPr>
        <p:spPr>
          <a:xfrm>
            <a:off x="1330326" y="5060950"/>
            <a:ext cx="146050" cy="514350"/>
          </a:xfrm>
          <a:custGeom>
            <a:avLst/>
            <a:gdLst>
              <a:gd name="connsiteX0" fmla="*/ 0 w 168275"/>
              <a:gd name="connsiteY0" fmla="*/ 514350 h 514350"/>
              <a:gd name="connsiteX1" fmla="*/ 76200 w 168275"/>
              <a:gd name="connsiteY1" fmla="*/ 149225 h 514350"/>
              <a:gd name="connsiteX2" fmla="*/ 149225 w 168275"/>
              <a:gd name="connsiteY2" fmla="*/ 0 h 514350"/>
              <a:gd name="connsiteX3" fmla="*/ 168275 w 168275"/>
              <a:gd name="connsiteY3" fmla="*/ 12700 h 514350"/>
              <a:gd name="connsiteX4" fmla="*/ 149225 w 168275"/>
              <a:gd name="connsiteY4" fmla="*/ 111125 h 514350"/>
              <a:gd name="connsiteX5" fmla="*/ 127000 w 168275"/>
              <a:gd name="connsiteY5" fmla="*/ 177800 h 514350"/>
              <a:gd name="connsiteX6" fmla="*/ 50800 w 168275"/>
              <a:gd name="connsiteY6" fmla="*/ 508000 h 514350"/>
              <a:gd name="connsiteX7" fmla="*/ 0 w 168275"/>
              <a:gd name="connsiteY7" fmla="*/ 5143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 h="514350">
                <a:moveTo>
                  <a:pt x="0" y="514350"/>
                </a:moveTo>
                <a:lnTo>
                  <a:pt x="76200" y="149225"/>
                </a:lnTo>
                <a:lnTo>
                  <a:pt x="149225" y="0"/>
                </a:lnTo>
                <a:lnTo>
                  <a:pt x="168275" y="12700"/>
                </a:lnTo>
                <a:lnTo>
                  <a:pt x="149225" y="111125"/>
                </a:lnTo>
                <a:lnTo>
                  <a:pt x="127000" y="177800"/>
                </a:lnTo>
                <a:lnTo>
                  <a:pt x="50800" y="508000"/>
                </a:lnTo>
                <a:lnTo>
                  <a:pt x="0" y="51435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DE90A1-B052-387C-AFDC-10114463315E}"/>
              </a:ext>
            </a:extLst>
          </p:cNvPr>
          <p:cNvSpPr/>
          <p:nvPr/>
        </p:nvSpPr>
        <p:spPr>
          <a:xfrm>
            <a:off x="1509712" y="5038725"/>
            <a:ext cx="1188243" cy="130969"/>
          </a:xfrm>
          <a:custGeom>
            <a:avLst/>
            <a:gdLst>
              <a:gd name="connsiteX0" fmla="*/ 50006 w 1204912"/>
              <a:gd name="connsiteY0" fmla="*/ 0 h 130969"/>
              <a:gd name="connsiteX1" fmla="*/ 11906 w 1204912"/>
              <a:gd name="connsiteY1" fmla="*/ 40481 h 130969"/>
              <a:gd name="connsiteX2" fmla="*/ 0 w 1204912"/>
              <a:gd name="connsiteY2" fmla="*/ 109538 h 130969"/>
              <a:gd name="connsiteX3" fmla="*/ 1204912 w 1204912"/>
              <a:gd name="connsiteY3" fmla="*/ 130969 h 130969"/>
              <a:gd name="connsiteX4" fmla="*/ 1169194 w 1204912"/>
              <a:gd name="connsiteY4" fmla="*/ 45244 h 130969"/>
              <a:gd name="connsiteX5" fmla="*/ 1128712 w 1204912"/>
              <a:gd name="connsiteY5" fmla="*/ 7144 h 130969"/>
              <a:gd name="connsiteX6" fmla="*/ 1064419 w 1204912"/>
              <a:gd name="connsiteY6" fmla="*/ 26194 h 130969"/>
              <a:gd name="connsiteX7" fmla="*/ 1023937 w 1204912"/>
              <a:gd name="connsiteY7" fmla="*/ 23813 h 1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912" h="130969">
                <a:moveTo>
                  <a:pt x="50006" y="0"/>
                </a:moveTo>
                <a:lnTo>
                  <a:pt x="11906" y="40481"/>
                </a:lnTo>
                <a:lnTo>
                  <a:pt x="0" y="109538"/>
                </a:lnTo>
                <a:lnTo>
                  <a:pt x="1204912" y="130969"/>
                </a:lnTo>
                <a:lnTo>
                  <a:pt x="1169194" y="45244"/>
                </a:lnTo>
                <a:lnTo>
                  <a:pt x="1128712" y="7144"/>
                </a:lnTo>
                <a:lnTo>
                  <a:pt x="1064419" y="26194"/>
                </a:lnTo>
                <a:lnTo>
                  <a:pt x="1023937" y="23813"/>
                </a:lnTo>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83445D9-5940-E40E-7595-28387DBE5751}"/>
              </a:ext>
            </a:extLst>
          </p:cNvPr>
          <p:cNvSpPr/>
          <p:nvPr/>
        </p:nvSpPr>
        <p:spPr>
          <a:xfrm>
            <a:off x="2647950" y="4217194"/>
            <a:ext cx="259556" cy="869156"/>
          </a:xfrm>
          <a:custGeom>
            <a:avLst/>
            <a:gdLst>
              <a:gd name="connsiteX0" fmla="*/ 0 w 259556"/>
              <a:gd name="connsiteY0" fmla="*/ 769144 h 869156"/>
              <a:gd name="connsiteX1" fmla="*/ 83344 w 259556"/>
              <a:gd name="connsiteY1" fmla="*/ 428625 h 869156"/>
              <a:gd name="connsiteX2" fmla="*/ 152400 w 259556"/>
              <a:gd name="connsiteY2" fmla="*/ 126206 h 869156"/>
              <a:gd name="connsiteX3" fmla="*/ 207169 w 259556"/>
              <a:gd name="connsiteY3" fmla="*/ 21431 h 869156"/>
              <a:gd name="connsiteX4" fmla="*/ 233363 w 259556"/>
              <a:gd name="connsiteY4" fmla="*/ 0 h 869156"/>
              <a:gd name="connsiteX5" fmla="*/ 259556 w 259556"/>
              <a:gd name="connsiteY5" fmla="*/ 33337 h 869156"/>
              <a:gd name="connsiteX6" fmla="*/ 185738 w 259556"/>
              <a:gd name="connsiteY6" fmla="*/ 381000 h 869156"/>
              <a:gd name="connsiteX7" fmla="*/ 92869 w 259556"/>
              <a:gd name="connsiteY7" fmla="*/ 840581 h 869156"/>
              <a:gd name="connsiteX8" fmla="*/ 47625 w 259556"/>
              <a:gd name="connsiteY8" fmla="*/ 869156 h 869156"/>
              <a:gd name="connsiteX9" fmla="*/ 0 w 259556"/>
              <a:gd name="connsiteY9" fmla="*/ 769144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556" h="869156">
                <a:moveTo>
                  <a:pt x="0" y="769144"/>
                </a:moveTo>
                <a:lnTo>
                  <a:pt x="83344" y="428625"/>
                </a:lnTo>
                <a:lnTo>
                  <a:pt x="152400" y="126206"/>
                </a:lnTo>
                <a:lnTo>
                  <a:pt x="207169" y="21431"/>
                </a:lnTo>
                <a:lnTo>
                  <a:pt x="233363" y="0"/>
                </a:lnTo>
                <a:lnTo>
                  <a:pt x="259556" y="33337"/>
                </a:lnTo>
                <a:lnTo>
                  <a:pt x="185738" y="381000"/>
                </a:lnTo>
                <a:lnTo>
                  <a:pt x="92869" y="840581"/>
                </a:lnTo>
                <a:lnTo>
                  <a:pt x="47625" y="869156"/>
                </a:lnTo>
                <a:lnTo>
                  <a:pt x="0" y="769144"/>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834DCDF-9D8C-4C3B-A9ED-9D3DCED3746D}"/>
              </a:ext>
            </a:extLst>
          </p:cNvPr>
          <p:cNvSpPr/>
          <p:nvPr/>
        </p:nvSpPr>
        <p:spPr>
          <a:xfrm>
            <a:off x="3174206" y="4491038"/>
            <a:ext cx="635794" cy="1064418"/>
          </a:xfrm>
          <a:custGeom>
            <a:avLst/>
            <a:gdLst>
              <a:gd name="connsiteX0" fmla="*/ 0 w 635794"/>
              <a:gd name="connsiteY0" fmla="*/ 154781 h 1064418"/>
              <a:gd name="connsiteX1" fmla="*/ 23813 w 635794"/>
              <a:gd name="connsiteY1" fmla="*/ 473868 h 1064418"/>
              <a:gd name="connsiteX2" fmla="*/ 71438 w 635794"/>
              <a:gd name="connsiteY2" fmla="*/ 657225 h 1064418"/>
              <a:gd name="connsiteX3" fmla="*/ 478632 w 635794"/>
              <a:gd name="connsiteY3" fmla="*/ 878681 h 1064418"/>
              <a:gd name="connsiteX4" fmla="*/ 540544 w 635794"/>
              <a:gd name="connsiteY4" fmla="*/ 1064418 h 1064418"/>
              <a:gd name="connsiteX5" fmla="*/ 635794 w 635794"/>
              <a:gd name="connsiteY5" fmla="*/ 1052512 h 1064418"/>
              <a:gd name="connsiteX6" fmla="*/ 621507 w 635794"/>
              <a:gd name="connsiteY6" fmla="*/ 969168 h 1064418"/>
              <a:gd name="connsiteX7" fmla="*/ 469107 w 635794"/>
              <a:gd name="connsiteY7" fmla="*/ 152400 h 1064418"/>
              <a:gd name="connsiteX8" fmla="*/ 109538 w 635794"/>
              <a:gd name="connsiteY8" fmla="*/ 0 h 1064418"/>
              <a:gd name="connsiteX9" fmla="*/ 0 w 635794"/>
              <a:gd name="connsiteY9" fmla="*/ 154781 h 1064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794" h="1064418">
                <a:moveTo>
                  <a:pt x="0" y="154781"/>
                </a:moveTo>
                <a:lnTo>
                  <a:pt x="23813" y="473868"/>
                </a:lnTo>
                <a:lnTo>
                  <a:pt x="71438" y="657225"/>
                </a:lnTo>
                <a:lnTo>
                  <a:pt x="478632" y="878681"/>
                </a:lnTo>
                <a:lnTo>
                  <a:pt x="540544" y="1064418"/>
                </a:lnTo>
                <a:lnTo>
                  <a:pt x="635794" y="1052512"/>
                </a:lnTo>
                <a:lnTo>
                  <a:pt x="621507" y="969168"/>
                </a:lnTo>
                <a:lnTo>
                  <a:pt x="469107" y="152400"/>
                </a:lnTo>
                <a:lnTo>
                  <a:pt x="109538" y="0"/>
                </a:lnTo>
                <a:lnTo>
                  <a:pt x="0" y="154781"/>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6B8C0A-0EEB-47E7-4AF6-C81430A9FA30}"/>
              </a:ext>
            </a:extLst>
          </p:cNvPr>
          <p:cNvSpPr/>
          <p:nvPr/>
        </p:nvSpPr>
        <p:spPr>
          <a:xfrm>
            <a:off x="4200526" y="5550219"/>
            <a:ext cx="146050" cy="45719"/>
          </a:xfrm>
          <a:custGeom>
            <a:avLst/>
            <a:gdLst>
              <a:gd name="connsiteX0" fmla="*/ 0 w 154781"/>
              <a:gd name="connsiteY0" fmla="*/ 40482 h 50007"/>
              <a:gd name="connsiteX1" fmla="*/ 54769 w 154781"/>
              <a:gd name="connsiteY1" fmla="*/ 0 h 50007"/>
              <a:gd name="connsiteX2" fmla="*/ 100013 w 154781"/>
              <a:gd name="connsiteY2" fmla="*/ 7144 h 50007"/>
              <a:gd name="connsiteX3" fmla="*/ 147638 w 154781"/>
              <a:gd name="connsiteY3" fmla="*/ 21432 h 50007"/>
              <a:gd name="connsiteX4" fmla="*/ 154781 w 154781"/>
              <a:gd name="connsiteY4" fmla="*/ 50007 h 50007"/>
              <a:gd name="connsiteX5" fmla="*/ 59531 w 154781"/>
              <a:gd name="connsiteY5" fmla="*/ 40482 h 5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81" h="50007">
                <a:moveTo>
                  <a:pt x="0" y="40482"/>
                </a:moveTo>
                <a:lnTo>
                  <a:pt x="54769" y="0"/>
                </a:lnTo>
                <a:lnTo>
                  <a:pt x="100013" y="7144"/>
                </a:lnTo>
                <a:lnTo>
                  <a:pt x="147638" y="21432"/>
                </a:lnTo>
                <a:lnTo>
                  <a:pt x="154781" y="50007"/>
                </a:lnTo>
                <a:lnTo>
                  <a:pt x="59531" y="40482"/>
                </a:lnTo>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6277E2F-A99A-BE49-17CD-2006275B20F2}"/>
              </a:ext>
            </a:extLst>
          </p:cNvPr>
          <p:cNvSpPr/>
          <p:nvPr/>
        </p:nvSpPr>
        <p:spPr>
          <a:xfrm>
            <a:off x="4360069" y="5536406"/>
            <a:ext cx="207645" cy="259557"/>
          </a:xfrm>
          <a:custGeom>
            <a:avLst/>
            <a:gdLst>
              <a:gd name="connsiteX0" fmla="*/ 0 w 207645"/>
              <a:gd name="connsiteY0" fmla="*/ 0 h 259557"/>
              <a:gd name="connsiteX1" fmla="*/ 0 w 207645"/>
              <a:gd name="connsiteY1" fmla="*/ 0 h 259557"/>
              <a:gd name="connsiteX2" fmla="*/ 7144 w 207645"/>
              <a:gd name="connsiteY2" fmla="*/ 30957 h 259557"/>
              <a:gd name="connsiteX3" fmla="*/ 11906 w 207645"/>
              <a:gd name="connsiteY3" fmla="*/ 45244 h 259557"/>
              <a:gd name="connsiteX4" fmla="*/ 26194 w 207645"/>
              <a:gd name="connsiteY4" fmla="*/ 61913 h 259557"/>
              <a:gd name="connsiteX5" fmla="*/ 38100 w 207645"/>
              <a:gd name="connsiteY5" fmla="*/ 71438 h 259557"/>
              <a:gd name="connsiteX6" fmla="*/ 47625 w 207645"/>
              <a:gd name="connsiteY6" fmla="*/ 80963 h 259557"/>
              <a:gd name="connsiteX7" fmla="*/ 52387 w 207645"/>
              <a:gd name="connsiteY7" fmla="*/ 90488 h 259557"/>
              <a:gd name="connsiteX8" fmla="*/ 73819 w 207645"/>
              <a:gd name="connsiteY8" fmla="*/ 109538 h 259557"/>
              <a:gd name="connsiteX9" fmla="*/ 88106 w 207645"/>
              <a:gd name="connsiteY9" fmla="*/ 130969 h 259557"/>
              <a:gd name="connsiteX10" fmla="*/ 97631 w 207645"/>
              <a:gd name="connsiteY10" fmla="*/ 152400 h 259557"/>
              <a:gd name="connsiteX11" fmla="*/ 100012 w 207645"/>
              <a:gd name="connsiteY11" fmla="*/ 161925 h 259557"/>
              <a:gd name="connsiteX12" fmla="*/ 104775 w 207645"/>
              <a:gd name="connsiteY12" fmla="*/ 176213 h 259557"/>
              <a:gd name="connsiteX13" fmla="*/ 107156 w 207645"/>
              <a:gd name="connsiteY13" fmla="*/ 190500 h 259557"/>
              <a:gd name="connsiteX14" fmla="*/ 119062 w 207645"/>
              <a:gd name="connsiteY14" fmla="*/ 219075 h 259557"/>
              <a:gd name="connsiteX15" fmla="*/ 130969 w 207645"/>
              <a:gd name="connsiteY15" fmla="*/ 233363 h 259557"/>
              <a:gd name="connsiteX16" fmla="*/ 138112 w 207645"/>
              <a:gd name="connsiteY16" fmla="*/ 240507 h 259557"/>
              <a:gd name="connsiteX17" fmla="*/ 145256 w 207645"/>
              <a:gd name="connsiteY17" fmla="*/ 252413 h 259557"/>
              <a:gd name="connsiteX18" fmla="*/ 150019 w 207645"/>
              <a:gd name="connsiteY18" fmla="*/ 259557 h 259557"/>
              <a:gd name="connsiteX19" fmla="*/ 180975 w 207645"/>
              <a:gd name="connsiteY19" fmla="*/ 257175 h 259557"/>
              <a:gd name="connsiteX20" fmla="*/ 190500 w 207645"/>
              <a:gd name="connsiteY20" fmla="*/ 250032 h 259557"/>
              <a:gd name="connsiteX21" fmla="*/ 204787 w 207645"/>
              <a:gd name="connsiteY21" fmla="*/ 226219 h 259557"/>
              <a:gd name="connsiteX22" fmla="*/ 202406 w 207645"/>
              <a:gd name="connsiteY22" fmla="*/ 169069 h 259557"/>
              <a:gd name="connsiteX23" fmla="*/ 183356 w 207645"/>
              <a:gd name="connsiteY23" fmla="*/ 135732 h 259557"/>
              <a:gd name="connsiteX24" fmla="*/ 114300 w 207645"/>
              <a:gd name="connsiteY24" fmla="*/ 66675 h 259557"/>
              <a:gd name="connsiteX25" fmla="*/ 92869 w 207645"/>
              <a:gd name="connsiteY25" fmla="*/ 47625 h 259557"/>
              <a:gd name="connsiteX26" fmla="*/ 78581 w 207645"/>
              <a:gd name="connsiteY26" fmla="*/ 35719 h 259557"/>
              <a:gd name="connsiteX27" fmla="*/ 47625 w 207645"/>
              <a:gd name="connsiteY27" fmla="*/ 14288 h 259557"/>
              <a:gd name="connsiteX28" fmla="*/ 30956 w 207645"/>
              <a:gd name="connsiteY28" fmla="*/ 7144 h 259557"/>
              <a:gd name="connsiteX29" fmla="*/ 0 w 207645"/>
              <a:gd name="connsiteY29" fmla="*/ 0 h 25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7645" h="259557">
                <a:moveTo>
                  <a:pt x="0" y="0"/>
                </a:moveTo>
                <a:lnTo>
                  <a:pt x="0" y="0"/>
                </a:lnTo>
                <a:cubicBezTo>
                  <a:pt x="172" y="774"/>
                  <a:pt x="5357" y="25000"/>
                  <a:pt x="7144" y="30957"/>
                </a:cubicBezTo>
                <a:cubicBezTo>
                  <a:pt x="8587" y="35765"/>
                  <a:pt x="9867" y="40657"/>
                  <a:pt x="11906" y="45244"/>
                </a:cubicBezTo>
                <a:cubicBezTo>
                  <a:pt x="15270" y="52813"/>
                  <a:pt x="20748" y="55559"/>
                  <a:pt x="26194" y="61913"/>
                </a:cubicBezTo>
                <a:cubicBezTo>
                  <a:pt x="34811" y="71966"/>
                  <a:pt x="26081" y="67432"/>
                  <a:pt x="38100" y="71438"/>
                </a:cubicBezTo>
                <a:cubicBezTo>
                  <a:pt x="44449" y="90489"/>
                  <a:pt x="34925" y="68263"/>
                  <a:pt x="47625" y="80963"/>
                </a:cubicBezTo>
                <a:cubicBezTo>
                  <a:pt x="50135" y="83473"/>
                  <a:pt x="50208" y="87686"/>
                  <a:pt x="52387" y="90488"/>
                </a:cubicBezTo>
                <a:cubicBezTo>
                  <a:pt x="59251" y="99313"/>
                  <a:pt x="65354" y="103189"/>
                  <a:pt x="73819" y="109538"/>
                </a:cubicBezTo>
                <a:cubicBezTo>
                  <a:pt x="78581" y="116682"/>
                  <a:pt x="86422" y="122550"/>
                  <a:pt x="88106" y="130969"/>
                </a:cubicBezTo>
                <a:cubicBezTo>
                  <a:pt x="91265" y="146767"/>
                  <a:pt x="88059" y="139637"/>
                  <a:pt x="97631" y="152400"/>
                </a:cubicBezTo>
                <a:cubicBezTo>
                  <a:pt x="98425" y="155575"/>
                  <a:pt x="99072" y="158790"/>
                  <a:pt x="100012" y="161925"/>
                </a:cubicBezTo>
                <a:cubicBezTo>
                  <a:pt x="101455" y="166734"/>
                  <a:pt x="103557" y="171343"/>
                  <a:pt x="104775" y="176213"/>
                </a:cubicBezTo>
                <a:cubicBezTo>
                  <a:pt x="105946" y="180897"/>
                  <a:pt x="106209" y="185766"/>
                  <a:pt x="107156" y="190500"/>
                </a:cubicBezTo>
                <a:cubicBezTo>
                  <a:pt x="109113" y="200285"/>
                  <a:pt x="112728" y="211475"/>
                  <a:pt x="119062" y="219075"/>
                </a:cubicBezTo>
                <a:cubicBezTo>
                  <a:pt x="123031" y="223838"/>
                  <a:pt x="126850" y="228729"/>
                  <a:pt x="130969" y="233363"/>
                </a:cubicBezTo>
                <a:cubicBezTo>
                  <a:pt x="133206" y="235880"/>
                  <a:pt x="136092" y="237813"/>
                  <a:pt x="138112" y="240507"/>
                </a:cubicBezTo>
                <a:cubicBezTo>
                  <a:pt x="140889" y="244210"/>
                  <a:pt x="142803" y="248488"/>
                  <a:pt x="145256" y="252413"/>
                </a:cubicBezTo>
                <a:cubicBezTo>
                  <a:pt x="146773" y="254840"/>
                  <a:pt x="148431" y="257176"/>
                  <a:pt x="150019" y="259557"/>
                </a:cubicBezTo>
                <a:cubicBezTo>
                  <a:pt x="160338" y="258763"/>
                  <a:pt x="170901" y="259545"/>
                  <a:pt x="180975" y="257175"/>
                </a:cubicBezTo>
                <a:cubicBezTo>
                  <a:pt x="184838" y="256266"/>
                  <a:pt x="187863" y="252998"/>
                  <a:pt x="190500" y="250032"/>
                </a:cubicBezTo>
                <a:cubicBezTo>
                  <a:pt x="197068" y="242643"/>
                  <a:pt x="200520" y="234754"/>
                  <a:pt x="204787" y="226219"/>
                </a:cubicBezTo>
                <a:cubicBezTo>
                  <a:pt x="207494" y="204570"/>
                  <a:pt x="210489" y="193317"/>
                  <a:pt x="202406" y="169069"/>
                </a:cubicBezTo>
                <a:cubicBezTo>
                  <a:pt x="198359" y="156927"/>
                  <a:pt x="190795" y="146147"/>
                  <a:pt x="183356" y="135732"/>
                </a:cubicBezTo>
                <a:cubicBezTo>
                  <a:pt x="161124" y="104607"/>
                  <a:pt x="143557" y="92557"/>
                  <a:pt x="114300" y="66675"/>
                </a:cubicBezTo>
                <a:cubicBezTo>
                  <a:pt x="107141" y="60342"/>
                  <a:pt x="100092" y="53885"/>
                  <a:pt x="92869" y="47625"/>
                </a:cubicBezTo>
                <a:cubicBezTo>
                  <a:pt x="88184" y="43565"/>
                  <a:pt x="82965" y="40103"/>
                  <a:pt x="78581" y="35719"/>
                </a:cubicBezTo>
                <a:cubicBezTo>
                  <a:pt x="68778" y="25916"/>
                  <a:pt x="63644" y="19627"/>
                  <a:pt x="47625" y="14288"/>
                </a:cubicBezTo>
                <a:cubicBezTo>
                  <a:pt x="12173" y="2472"/>
                  <a:pt x="77997" y="24785"/>
                  <a:pt x="30956" y="7144"/>
                </a:cubicBezTo>
                <a:cubicBezTo>
                  <a:pt x="27892" y="5995"/>
                  <a:pt x="5159" y="1191"/>
                  <a:pt x="0" y="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048BB57-5EE5-EBBD-420A-B6B3AD85AD06}"/>
              </a:ext>
            </a:extLst>
          </p:cNvPr>
          <p:cNvSpPr/>
          <p:nvPr/>
        </p:nvSpPr>
        <p:spPr>
          <a:xfrm>
            <a:off x="8883650" y="5086349"/>
            <a:ext cx="695325" cy="873125"/>
          </a:xfrm>
          <a:custGeom>
            <a:avLst/>
            <a:gdLst>
              <a:gd name="connsiteX0" fmla="*/ 642398 w 699548"/>
              <a:gd name="connsiteY0" fmla="*/ 939800 h 971550"/>
              <a:gd name="connsiteX1" fmla="*/ 642398 w 699548"/>
              <a:gd name="connsiteY1" fmla="*/ 939800 h 971550"/>
              <a:gd name="connsiteX2" fmla="*/ 597948 w 699548"/>
              <a:gd name="connsiteY2" fmla="*/ 958850 h 971550"/>
              <a:gd name="connsiteX3" fmla="*/ 582073 w 699548"/>
              <a:gd name="connsiteY3" fmla="*/ 965200 h 971550"/>
              <a:gd name="connsiteX4" fmla="*/ 563023 w 699548"/>
              <a:gd name="connsiteY4" fmla="*/ 971550 h 971550"/>
              <a:gd name="connsiteX5" fmla="*/ 547148 w 699548"/>
              <a:gd name="connsiteY5" fmla="*/ 958850 h 971550"/>
              <a:gd name="connsiteX6" fmla="*/ 524923 w 699548"/>
              <a:gd name="connsiteY6" fmla="*/ 939800 h 971550"/>
              <a:gd name="connsiteX7" fmla="*/ 512223 w 699548"/>
              <a:gd name="connsiteY7" fmla="*/ 920750 h 971550"/>
              <a:gd name="connsiteX8" fmla="*/ 493173 w 699548"/>
              <a:gd name="connsiteY8" fmla="*/ 892175 h 971550"/>
              <a:gd name="connsiteX9" fmla="*/ 474123 w 699548"/>
              <a:gd name="connsiteY9" fmla="*/ 879475 h 971550"/>
              <a:gd name="connsiteX10" fmla="*/ 432848 w 699548"/>
              <a:gd name="connsiteY10" fmla="*/ 838200 h 971550"/>
              <a:gd name="connsiteX11" fmla="*/ 413798 w 699548"/>
              <a:gd name="connsiteY11" fmla="*/ 819150 h 971550"/>
              <a:gd name="connsiteX12" fmla="*/ 388398 w 699548"/>
              <a:gd name="connsiteY12" fmla="*/ 806450 h 971550"/>
              <a:gd name="connsiteX13" fmla="*/ 372523 w 699548"/>
              <a:gd name="connsiteY13" fmla="*/ 796925 h 971550"/>
              <a:gd name="connsiteX14" fmla="*/ 334423 w 699548"/>
              <a:gd name="connsiteY14" fmla="*/ 787400 h 971550"/>
              <a:gd name="connsiteX15" fmla="*/ 277273 w 699548"/>
              <a:gd name="connsiteY15" fmla="*/ 768350 h 971550"/>
              <a:gd name="connsiteX16" fmla="*/ 245523 w 699548"/>
              <a:gd name="connsiteY16" fmla="*/ 752475 h 971550"/>
              <a:gd name="connsiteX17" fmla="*/ 197898 w 699548"/>
              <a:gd name="connsiteY17" fmla="*/ 708025 h 971550"/>
              <a:gd name="connsiteX18" fmla="*/ 169323 w 699548"/>
              <a:gd name="connsiteY18" fmla="*/ 682625 h 971550"/>
              <a:gd name="connsiteX19" fmla="*/ 156623 w 699548"/>
              <a:gd name="connsiteY19" fmla="*/ 663575 h 971550"/>
              <a:gd name="connsiteX20" fmla="*/ 147098 w 699548"/>
              <a:gd name="connsiteY20" fmla="*/ 644525 h 971550"/>
              <a:gd name="connsiteX21" fmla="*/ 108998 w 699548"/>
              <a:gd name="connsiteY21" fmla="*/ 590550 h 971550"/>
              <a:gd name="connsiteX22" fmla="*/ 96298 w 699548"/>
              <a:gd name="connsiteY22" fmla="*/ 561975 h 971550"/>
              <a:gd name="connsiteX23" fmla="*/ 93123 w 699548"/>
              <a:gd name="connsiteY23" fmla="*/ 546100 h 971550"/>
              <a:gd name="connsiteX24" fmla="*/ 83598 w 699548"/>
              <a:gd name="connsiteY24" fmla="*/ 527050 h 971550"/>
              <a:gd name="connsiteX25" fmla="*/ 77248 w 699548"/>
              <a:gd name="connsiteY25" fmla="*/ 485775 h 971550"/>
              <a:gd name="connsiteX26" fmla="*/ 70898 w 699548"/>
              <a:gd name="connsiteY26" fmla="*/ 476250 h 971550"/>
              <a:gd name="connsiteX27" fmla="*/ 64548 w 699548"/>
              <a:gd name="connsiteY27" fmla="*/ 450850 h 971550"/>
              <a:gd name="connsiteX28" fmla="*/ 61373 w 699548"/>
              <a:gd name="connsiteY28" fmla="*/ 438150 h 971550"/>
              <a:gd name="connsiteX29" fmla="*/ 51848 w 699548"/>
              <a:gd name="connsiteY29" fmla="*/ 425450 h 971550"/>
              <a:gd name="connsiteX30" fmla="*/ 48673 w 699548"/>
              <a:gd name="connsiteY30" fmla="*/ 406400 h 971550"/>
              <a:gd name="connsiteX31" fmla="*/ 42323 w 699548"/>
              <a:gd name="connsiteY31" fmla="*/ 381000 h 971550"/>
              <a:gd name="connsiteX32" fmla="*/ 35973 w 699548"/>
              <a:gd name="connsiteY32" fmla="*/ 342900 h 971550"/>
              <a:gd name="connsiteX33" fmla="*/ 32798 w 699548"/>
              <a:gd name="connsiteY33" fmla="*/ 231775 h 971550"/>
              <a:gd name="connsiteX34" fmla="*/ 29623 w 699548"/>
              <a:gd name="connsiteY34" fmla="*/ 215900 h 971550"/>
              <a:gd name="connsiteX35" fmla="*/ 26448 w 699548"/>
              <a:gd name="connsiteY35" fmla="*/ 177800 h 971550"/>
              <a:gd name="connsiteX36" fmla="*/ 20098 w 699548"/>
              <a:gd name="connsiteY36" fmla="*/ 142875 h 971550"/>
              <a:gd name="connsiteX37" fmla="*/ 16923 w 699548"/>
              <a:gd name="connsiteY37" fmla="*/ 130175 h 971550"/>
              <a:gd name="connsiteX38" fmla="*/ 10573 w 699548"/>
              <a:gd name="connsiteY38" fmla="*/ 95250 h 971550"/>
              <a:gd name="connsiteX39" fmla="*/ 7398 w 699548"/>
              <a:gd name="connsiteY39" fmla="*/ 57150 h 971550"/>
              <a:gd name="connsiteX40" fmla="*/ 7398 w 699548"/>
              <a:gd name="connsiteY40" fmla="*/ 3175 h 971550"/>
              <a:gd name="connsiteX41" fmla="*/ 23273 w 699548"/>
              <a:gd name="connsiteY41" fmla="*/ 0 h 971550"/>
              <a:gd name="connsiteX42" fmla="*/ 58198 w 699548"/>
              <a:gd name="connsiteY42" fmla="*/ 19050 h 971550"/>
              <a:gd name="connsiteX43" fmla="*/ 67723 w 699548"/>
              <a:gd name="connsiteY43" fmla="*/ 31750 h 971550"/>
              <a:gd name="connsiteX44" fmla="*/ 115348 w 699548"/>
              <a:gd name="connsiteY44" fmla="*/ 76200 h 971550"/>
              <a:gd name="connsiteX45" fmla="*/ 137573 w 699548"/>
              <a:gd name="connsiteY45" fmla="*/ 82550 h 971550"/>
              <a:gd name="connsiteX46" fmla="*/ 188373 w 699548"/>
              <a:gd name="connsiteY46" fmla="*/ 101600 h 971550"/>
              <a:gd name="connsiteX47" fmla="*/ 299498 w 699548"/>
              <a:gd name="connsiteY47" fmla="*/ 139700 h 971550"/>
              <a:gd name="connsiteX48" fmla="*/ 369348 w 699548"/>
              <a:gd name="connsiteY48" fmla="*/ 219075 h 971550"/>
              <a:gd name="connsiteX49" fmla="*/ 461423 w 699548"/>
              <a:gd name="connsiteY49" fmla="*/ 288925 h 971550"/>
              <a:gd name="connsiteX50" fmla="*/ 543973 w 699548"/>
              <a:gd name="connsiteY50" fmla="*/ 387350 h 971550"/>
              <a:gd name="connsiteX51" fmla="*/ 604298 w 699548"/>
              <a:gd name="connsiteY51" fmla="*/ 539750 h 971550"/>
              <a:gd name="connsiteX52" fmla="*/ 623348 w 699548"/>
              <a:gd name="connsiteY52" fmla="*/ 688975 h 971550"/>
              <a:gd name="connsiteX53" fmla="*/ 664623 w 699548"/>
              <a:gd name="connsiteY53" fmla="*/ 742950 h 971550"/>
              <a:gd name="connsiteX54" fmla="*/ 680498 w 699548"/>
              <a:gd name="connsiteY54" fmla="*/ 777875 h 971550"/>
              <a:gd name="connsiteX55" fmla="*/ 686848 w 699548"/>
              <a:gd name="connsiteY55" fmla="*/ 803275 h 971550"/>
              <a:gd name="connsiteX56" fmla="*/ 693198 w 699548"/>
              <a:gd name="connsiteY56" fmla="*/ 819150 h 971550"/>
              <a:gd name="connsiteX57" fmla="*/ 699548 w 699548"/>
              <a:gd name="connsiteY57" fmla="*/ 841375 h 971550"/>
              <a:gd name="connsiteX58" fmla="*/ 693198 w 699548"/>
              <a:gd name="connsiteY58" fmla="*/ 885825 h 971550"/>
              <a:gd name="connsiteX59" fmla="*/ 690023 w 699548"/>
              <a:gd name="connsiteY59" fmla="*/ 895350 h 971550"/>
              <a:gd name="connsiteX60" fmla="*/ 661448 w 699548"/>
              <a:gd name="connsiteY60" fmla="*/ 917575 h 971550"/>
              <a:gd name="connsiteX61" fmla="*/ 642398 w 699548"/>
              <a:gd name="connsiteY61" fmla="*/ 93980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99548" h="971550">
                <a:moveTo>
                  <a:pt x="642398" y="939800"/>
                </a:moveTo>
                <a:lnTo>
                  <a:pt x="642398" y="939800"/>
                </a:lnTo>
                <a:cubicBezTo>
                  <a:pt x="588121" y="969954"/>
                  <a:pt x="634901" y="947764"/>
                  <a:pt x="597948" y="958850"/>
                </a:cubicBezTo>
                <a:cubicBezTo>
                  <a:pt x="592489" y="960488"/>
                  <a:pt x="587429" y="963252"/>
                  <a:pt x="582073" y="965200"/>
                </a:cubicBezTo>
                <a:cubicBezTo>
                  <a:pt x="575783" y="967487"/>
                  <a:pt x="563023" y="971550"/>
                  <a:pt x="563023" y="971550"/>
                </a:cubicBezTo>
                <a:cubicBezTo>
                  <a:pt x="547386" y="966338"/>
                  <a:pt x="558195" y="972107"/>
                  <a:pt x="547148" y="958850"/>
                </a:cubicBezTo>
                <a:cubicBezTo>
                  <a:pt x="539778" y="950005"/>
                  <a:pt x="534266" y="946807"/>
                  <a:pt x="524923" y="939800"/>
                </a:cubicBezTo>
                <a:cubicBezTo>
                  <a:pt x="517814" y="911363"/>
                  <a:pt x="528010" y="940045"/>
                  <a:pt x="512223" y="920750"/>
                </a:cubicBezTo>
                <a:cubicBezTo>
                  <a:pt x="504974" y="911890"/>
                  <a:pt x="502698" y="898525"/>
                  <a:pt x="493173" y="892175"/>
                </a:cubicBezTo>
                <a:cubicBezTo>
                  <a:pt x="486823" y="887942"/>
                  <a:pt x="479810" y="884564"/>
                  <a:pt x="474123" y="879475"/>
                </a:cubicBezTo>
                <a:cubicBezTo>
                  <a:pt x="459623" y="866501"/>
                  <a:pt x="446606" y="851958"/>
                  <a:pt x="432848" y="838200"/>
                </a:cubicBezTo>
                <a:cubicBezTo>
                  <a:pt x="426498" y="831850"/>
                  <a:pt x="421830" y="823166"/>
                  <a:pt x="413798" y="819150"/>
                </a:cubicBezTo>
                <a:cubicBezTo>
                  <a:pt x="405331" y="814917"/>
                  <a:pt x="396733" y="810938"/>
                  <a:pt x="388398" y="806450"/>
                </a:cubicBezTo>
                <a:cubicBezTo>
                  <a:pt x="382965" y="803524"/>
                  <a:pt x="378342" y="798979"/>
                  <a:pt x="372523" y="796925"/>
                </a:cubicBezTo>
                <a:cubicBezTo>
                  <a:pt x="360178" y="792568"/>
                  <a:pt x="346962" y="791162"/>
                  <a:pt x="334423" y="787400"/>
                </a:cubicBezTo>
                <a:cubicBezTo>
                  <a:pt x="315189" y="781630"/>
                  <a:pt x="295963" y="775692"/>
                  <a:pt x="277273" y="768350"/>
                </a:cubicBezTo>
                <a:cubicBezTo>
                  <a:pt x="266260" y="764023"/>
                  <a:pt x="254944" y="759635"/>
                  <a:pt x="245523" y="752475"/>
                </a:cubicBezTo>
                <a:cubicBezTo>
                  <a:pt x="228234" y="739336"/>
                  <a:pt x="213905" y="722698"/>
                  <a:pt x="197898" y="708025"/>
                </a:cubicBezTo>
                <a:cubicBezTo>
                  <a:pt x="188504" y="699414"/>
                  <a:pt x="176392" y="693229"/>
                  <a:pt x="169323" y="682625"/>
                </a:cubicBezTo>
                <a:cubicBezTo>
                  <a:pt x="165090" y="676275"/>
                  <a:pt x="160329" y="670246"/>
                  <a:pt x="156623" y="663575"/>
                </a:cubicBezTo>
                <a:cubicBezTo>
                  <a:pt x="143545" y="640034"/>
                  <a:pt x="165220" y="668688"/>
                  <a:pt x="147098" y="644525"/>
                </a:cubicBezTo>
                <a:cubicBezTo>
                  <a:pt x="131793" y="624118"/>
                  <a:pt x="122548" y="617650"/>
                  <a:pt x="108998" y="590550"/>
                </a:cubicBezTo>
                <a:cubicBezTo>
                  <a:pt x="104307" y="581169"/>
                  <a:pt x="99338" y="572110"/>
                  <a:pt x="96298" y="561975"/>
                </a:cubicBezTo>
                <a:cubicBezTo>
                  <a:pt x="94747" y="556806"/>
                  <a:pt x="94967" y="551172"/>
                  <a:pt x="93123" y="546100"/>
                </a:cubicBezTo>
                <a:cubicBezTo>
                  <a:pt x="90697" y="539428"/>
                  <a:pt x="86773" y="533400"/>
                  <a:pt x="83598" y="527050"/>
                </a:cubicBezTo>
                <a:cubicBezTo>
                  <a:pt x="83108" y="523126"/>
                  <a:pt x="79975" y="493048"/>
                  <a:pt x="77248" y="485775"/>
                </a:cubicBezTo>
                <a:cubicBezTo>
                  <a:pt x="75908" y="482202"/>
                  <a:pt x="73015" y="479425"/>
                  <a:pt x="70898" y="476250"/>
                </a:cubicBezTo>
                <a:lnTo>
                  <a:pt x="64548" y="450850"/>
                </a:lnTo>
                <a:cubicBezTo>
                  <a:pt x="63490" y="446617"/>
                  <a:pt x="63991" y="441641"/>
                  <a:pt x="61373" y="438150"/>
                </a:cubicBezTo>
                <a:lnTo>
                  <a:pt x="51848" y="425450"/>
                </a:lnTo>
                <a:cubicBezTo>
                  <a:pt x="50790" y="419100"/>
                  <a:pt x="50070" y="412684"/>
                  <a:pt x="48673" y="406400"/>
                </a:cubicBezTo>
                <a:cubicBezTo>
                  <a:pt x="41912" y="375977"/>
                  <a:pt x="49184" y="425598"/>
                  <a:pt x="42323" y="381000"/>
                </a:cubicBezTo>
                <a:cubicBezTo>
                  <a:pt x="36377" y="342351"/>
                  <a:pt x="42358" y="368439"/>
                  <a:pt x="35973" y="342900"/>
                </a:cubicBezTo>
                <a:cubicBezTo>
                  <a:pt x="34915" y="305858"/>
                  <a:pt x="34649" y="268786"/>
                  <a:pt x="32798" y="231775"/>
                </a:cubicBezTo>
                <a:cubicBezTo>
                  <a:pt x="32529" y="226385"/>
                  <a:pt x="30254" y="221259"/>
                  <a:pt x="29623" y="215900"/>
                </a:cubicBezTo>
                <a:cubicBezTo>
                  <a:pt x="28134" y="203243"/>
                  <a:pt x="27855" y="190466"/>
                  <a:pt x="26448" y="177800"/>
                </a:cubicBezTo>
                <a:cubicBezTo>
                  <a:pt x="25682" y="170907"/>
                  <a:pt x="21772" y="150409"/>
                  <a:pt x="20098" y="142875"/>
                </a:cubicBezTo>
                <a:cubicBezTo>
                  <a:pt x="19151" y="138615"/>
                  <a:pt x="17704" y="134468"/>
                  <a:pt x="16923" y="130175"/>
                </a:cubicBezTo>
                <a:cubicBezTo>
                  <a:pt x="9339" y="88462"/>
                  <a:pt x="17774" y="124055"/>
                  <a:pt x="10573" y="95250"/>
                </a:cubicBezTo>
                <a:cubicBezTo>
                  <a:pt x="9515" y="82550"/>
                  <a:pt x="8979" y="69796"/>
                  <a:pt x="7398" y="57150"/>
                </a:cubicBezTo>
                <a:cubicBezTo>
                  <a:pt x="4546" y="34338"/>
                  <a:pt x="-7718" y="38445"/>
                  <a:pt x="7398" y="3175"/>
                </a:cubicBezTo>
                <a:cubicBezTo>
                  <a:pt x="9524" y="-1785"/>
                  <a:pt x="17981" y="1058"/>
                  <a:pt x="23273" y="0"/>
                </a:cubicBezTo>
                <a:cubicBezTo>
                  <a:pt x="41275" y="4501"/>
                  <a:pt x="39787" y="2480"/>
                  <a:pt x="58198" y="19050"/>
                </a:cubicBezTo>
                <a:cubicBezTo>
                  <a:pt x="62131" y="22590"/>
                  <a:pt x="64183" y="27817"/>
                  <a:pt x="67723" y="31750"/>
                </a:cubicBezTo>
                <a:cubicBezTo>
                  <a:pt x="75872" y="40804"/>
                  <a:pt x="108319" y="71807"/>
                  <a:pt x="115348" y="76200"/>
                </a:cubicBezTo>
                <a:cubicBezTo>
                  <a:pt x="121882" y="80284"/>
                  <a:pt x="130296" y="80019"/>
                  <a:pt x="137573" y="82550"/>
                </a:cubicBezTo>
                <a:cubicBezTo>
                  <a:pt x="154654" y="88491"/>
                  <a:pt x="171216" y="95881"/>
                  <a:pt x="188373" y="101600"/>
                </a:cubicBezTo>
                <a:cubicBezTo>
                  <a:pt x="302234" y="139554"/>
                  <a:pt x="236885" y="111872"/>
                  <a:pt x="299498" y="139700"/>
                </a:cubicBezTo>
                <a:cubicBezTo>
                  <a:pt x="322000" y="168631"/>
                  <a:pt x="340349" y="194030"/>
                  <a:pt x="369348" y="219075"/>
                </a:cubicBezTo>
                <a:cubicBezTo>
                  <a:pt x="398504" y="244255"/>
                  <a:pt x="435391" y="260527"/>
                  <a:pt x="461423" y="288925"/>
                </a:cubicBezTo>
                <a:cubicBezTo>
                  <a:pt x="488632" y="318608"/>
                  <a:pt x="522890" y="354103"/>
                  <a:pt x="543973" y="387350"/>
                </a:cubicBezTo>
                <a:cubicBezTo>
                  <a:pt x="579686" y="443666"/>
                  <a:pt x="584611" y="475766"/>
                  <a:pt x="604298" y="539750"/>
                </a:cubicBezTo>
                <a:cubicBezTo>
                  <a:pt x="606704" y="581859"/>
                  <a:pt x="600614" y="645401"/>
                  <a:pt x="623348" y="688975"/>
                </a:cubicBezTo>
                <a:cubicBezTo>
                  <a:pt x="630737" y="703138"/>
                  <a:pt x="652666" y="728602"/>
                  <a:pt x="664623" y="742950"/>
                </a:cubicBezTo>
                <a:cubicBezTo>
                  <a:pt x="678164" y="797112"/>
                  <a:pt x="661663" y="749622"/>
                  <a:pt x="680498" y="777875"/>
                </a:cubicBezTo>
                <a:cubicBezTo>
                  <a:pt x="683546" y="782446"/>
                  <a:pt x="685974" y="800361"/>
                  <a:pt x="686848" y="803275"/>
                </a:cubicBezTo>
                <a:cubicBezTo>
                  <a:pt x="688486" y="808734"/>
                  <a:pt x="691197" y="813814"/>
                  <a:pt x="693198" y="819150"/>
                </a:cubicBezTo>
                <a:cubicBezTo>
                  <a:pt x="696614" y="828260"/>
                  <a:pt x="697046" y="831367"/>
                  <a:pt x="699548" y="841375"/>
                </a:cubicBezTo>
                <a:cubicBezTo>
                  <a:pt x="697431" y="856192"/>
                  <a:pt x="695799" y="871086"/>
                  <a:pt x="693198" y="885825"/>
                </a:cubicBezTo>
                <a:cubicBezTo>
                  <a:pt x="692616" y="889121"/>
                  <a:pt x="692390" y="892983"/>
                  <a:pt x="690023" y="895350"/>
                </a:cubicBezTo>
                <a:cubicBezTo>
                  <a:pt x="681490" y="903883"/>
                  <a:pt x="661448" y="917575"/>
                  <a:pt x="661448" y="917575"/>
                </a:cubicBezTo>
                <a:cubicBezTo>
                  <a:pt x="654625" y="931222"/>
                  <a:pt x="645573" y="936096"/>
                  <a:pt x="642398" y="9398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F230C0C-CE05-6776-29F4-8FB5F2B4D2F2}"/>
              </a:ext>
            </a:extLst>
          </p:cNvPr>
          <p:cNvSpPr/>
          <p:nvPr/>
        </p:nvSpPr>
        <p:spPr>
          <a:xfrm>
            <a:off x="6886575" y="3800475"/>
            <a:ext cx="2038565" cy="688975"/>
          </a:xfrm>
          <a:custGeom>
            <a:avLst/>
            <a:gdLst>
              <a:gd name="connsiteX0" fmla="*/ 1946275 w 2038565"/>
              <a:gd name="connsiteY0" fmla="*/ 361950 h 688975"/>
              <a:gd name="connsiteX1" fmla="*/ 1924050 w 2038565"/>
              <a:gd name="connsiteY1" fmla="*/ 361950 h 688975"/>
              <a:gd name="connsiteX2" fmla="*/ 1911350 w 2038565"/>
              <a:gd name="connsiteY2" fmla="*/ 336550 h 688975"/>
              <a:gd name="connsiteX3" fmla="*/ 1905000 w 2038565"/>
              <a:gd name="connsiteY3" fmla="*/ 307975 h 688975"/>
              <a:gd name="connsiteX4" fmla="*/ 1898650 w 2038565"/>
              <a:gd name="connsiteY4" fmla="*/ 295275 h 688975"/>
              <a:gd name="connsiteX5" fmla="*/ 1892300 w 2038565"/>
              <a:gd name="connsiteY5" fmla="*/ 269875 h 688975"/>
              <a:gd name="connsiteX6" fmla="*/ 1873250 w 2038565"/>
              <a:gd name="connsiteY6" fmla="*/ 234950 h 688975"/>
              <a:gd name="connsiteX7" fmla="*/ 1854200 w 2038565"/>
              <a:gd name="connsiteY7" fmla="*/ 206375 h 688975"/>
              <a:gd name="connsiteX8" fmla="*/ 1844675 w 2038565"/>
              <a:gd name="connsiteY8" fmla="*/ 196850 h 688975"/>
              <a:gd name="connsiteX9" fmla="*/ 1806575 w 2038565"/>
              <a:gd name="connsiteY9" fmla="*/ 187325 h 688975"/>
              <a:gd name="connsiteX10" fmla="*/ 1790700 w 2038565"/>
              <a:gd name="connsiteY10" fmla="*/ 184150 h 688975"/>
              <a:gd name="connsiteX11" fmla="*/ 1724025 w 2038565"/>
              <a:gd name="connsiteY11" fmla="*/ 180975 h 688975"/>
              <a:gd name="connsiteX12" fmla="*/ 1673225 w 2038565"/>
              <a:gd name="connsiteY12" fmla="*/ 177800 h 688975"/>
              <a:gd name="connsiteX13" fmla="*/ 1644650 w 2038565"/>
              <a:gd name="connsiteY13" fmla="*/ 180975 h 688975"/>
              <a:gd name="connsiteX14" fmla="*/ 1631950 w 2038565"/>
              <a:gd name="connsiteY14" fmla="*/ 184150 h 688975"/>
              <a:gd name="connsiteX15" fmla="*/ 1603375 w 2038565"/>
              <a:gd name="connsiteY15" fmla="*/ 187325 h 688975"/>
              <a:gd name="connsiteX16" fmla="*/ 1584325 w 2038565"/>
              <a:gd name="connsiteY16" fmla="*/ 203200 h 688975"/>
              <a:gd name="connsiteX17" fmla="*/ 1552575 w 2038565"/>
              <a:gd name="connsiteY17" fmla="*/ 215900 h 688975"/>
              <a:gd name="connsiteX18" fmla="*/ 1501775 w 2038565"/>
              <a:gd name="connsiteY18" fmla="*/ 222250 h 688975"/>
              <a:gd name="connsiteX19" fmla="*/ 1511300 w 2038565"/>
              <a:gd name="connsiteY19" fmla="*/ 238125 h 688975"/>
              <a:gd name="connsiteX20" fmla="*/ 1514475 w 2038565"/>
              <a:gd name="connsiteY20" fmla="*/ 254000 h 688975"/>
              <a:gd name="connsiteX21" fmla="*/ 1517650 w 2038565"/>
              <a:gd name="connsiteY21" fmla="*/ 241300 h 688975"/>
              <a:gd name="connsiteX22" fmla="*/ 1552575 w 2038565"/>
              <a:gd name="connsiteY22" fmla="*/ 225425 h 688975"/>
              <a:gd name="connsiteX23" fmla="*/ 1562100 w 2038565"/>
              <a:gd name="connsiteY23" fmla="*/ 222250 h 688975"/>
              <a:gd name="connsiteX24" fmla="*/ 1555750 w 2038565"/>
              <a:gd name="connsiteY24" fmla="*/ 231775 h 688975"/>
              <a:gd name="connsiteX25" fmla="*/ 1552575 w 2038565"/>
              <a:gd name="connsiteY25" fmla="*/ 241300 h 688975"/>
              <a:gd name="connsiteX26" fmla="*/ 1539875 w 2038565"/>
              <a:gd name="connsiteY26" fmla="*/ 244475 h 688975"/>
              <a:gd name="connsiteX27" fmla="*/ 1527175 w 2038565"/>
              <a:gd name="connsiteY27" fmla="*/ 263525 h 688975"/>
              <a:gd name="connsiteX28" fmla="*/ 1524000 w 2038565"/>
              <a:gd name="connsiteY28" fmla="*/ 285750 h 688975"/>
              <a:gd name="connsiteX29" fmla="*/ 1520825 w 2038565"/>
              <a:gd name="connsiteY29" fmla="*/ 298450 h 688975"/>
              <a:gd name="connsiteX30" fmla="*/ 1508125 w 2038565"/>
              <a:gd name="connsiteY30" fmla="*/ 307975 h 688975"/>
              <a:gd name="connsiteX31" fmla="*/ 1489075 w 2038565"/>
              <a:gd name="connsiteY31" fmla="*/ 330200 h 688975"/>
              <a:gd name="connsiteX32" fmla="*/ 1482725 w 2038565"/>
              <a:gd name="connsiteY32" fmla="*/ 358775 h 688975"/>
              <a:gd name="connsiteX33" fmla="*/ 1450975 w 2038565"/>
              <a:gd name="connsiteY33" fmla="*/ 387350 h 688975"/>
              <a:gd name="connsiteX34" fmla="*/ 1441450 w 2038565"/>
              <a:gd name="connsiteY34" fmla="*/ 390525 h 688975"/>
              <a:gd name="connsiteX35" fmla="*/ 1428750 w 2038565"/>
              <a:gd name="connsiteY35" fmla="*/ 400050 h 688975"/>
              <a:gd name="connsiteX36" fmla="*/ 1419225 w 2038565"/>
              <a:gd name="connsiteY36" fmla="*/ 403225 h 688975"/>
              <a:gd name="connsiteX37" fmla="*/ 1377950 w 2038565"/>
              <a:gd name="connsiteY37" fmla="*/ 412750 h 688975"/>
              <a:gd name="connsiteX38" fmla="*/ 1333500 w 2038565"/>
              <a:gd name="connsiteY38" fmla="*/ 419100 h 688975"/>
              <a:gd name="connsiteX39" fmla="*/ 1266825 w 2038565"/>
              <a:gd name="connsiteY39" fmla="*/ 425450 h 688975"/>
              <a:gd name="connsiteX40" fmla="*/ 1187450 w 2038565"/>
              <a:gd name="connsiteY40" fmla="*/ 431800 h 688975"/>
              <a:gd name="connsiteX41" fmla="*/ 1146175 w 2038565"/>
              <a:gd name="connsiteY41" fmla="*/ 434975 h 688975"/>
              <a:gd name="connsiteX42" fmla="*/ 987425 w 2038565"/>
              <a:gd name="connsiteY42" fmla="*/ 438150 h 688975"/>
              <a:gd name="connsiteX43" fmla="*/ 914400 w 2038565"/>
              <a:gd name="connsiteY43" fmla="*/ 444500 h 688975"/>
              <a:gd name="connsiteX44" fmla="*/ 885825 w 2038565"/>
              <a:gd name="connsiteY44" fmla="*/ 450850 h 688975"/>
              <a:gd name="connsiteX45" fmla="*/ 692150 w 2038565"/>
              <a:gd name="connsiteY45" fmla="*/ 454025 h 688975"/>
              <a:gd name="connsiteX46" fmla="*/ 622300 w 2038565"/>
              <a:gd name="connsiteY46" fmla="*/ 457200 h 688975"/>
              <a:gd name="connsiteX47" fmla="*/ 596900 w 2038565"/>
              <a:gd name="connsiteY47" fmla="*/ 460375 h 688975"/>
              <a:gd name="connsiteX48" fmla="*/ 539750 w 2038565"/>
              <a:gd name="connsiteY48" fmla="*/ 463550 h 688975"/>
              <a:gd name="connsiteX49" fmla="*/ 422275 w 2038565"/>
              <a:gd name="connsiteY49" fmla="*/ 457200 h 688975"/>
              <a:gd name="connsiteX50" fmla="*/ 365125 w 2038565"/>
              <a:gd name="connsiteY50" fmla="*/ 447675 h 688975"/>
              <a:gd name="connsiteX51" fmla="*/ 298450 w 2038565"/>
              <a:gd name="connsiteY51" fmla="*/ 454025 h 688975"/>
              <a:gd name="connsiteX52" fmla="*/ 266700 w 2038565"/>
              <a:gd name="connsiteY52" fmla="*/ 460375 h 688975"/>
              <a:gd name="connsiteX53" fmla="*/ 215900 w 2038565"/>
              <a:gd name="connsiteY53" fmla="*/ 463550 h 688975"/>
              <a:gd name="connsiteX54" fmla="*/ 196850 w 2038565"/>
              <a:gd name="connsiteY54" fmla="*/ 466725 h 688975"/>
              <a:gd name="connsiteX55" fmla="*/ 168275 w 2038565"/>
              <a:gd name="connsiteY55" fmla="*/ 469900 h 688975"/>
              <a:gd name="connsiteX56" fmla="*/ 158750 w 2038565"/>
              <a:gd name="connsiteY56" fmla="*/ 476250 h 688975"/>
              <a:gd name="connsiteX57" fmla="*/ 127000 w 2038565"/>
              <a:gd name="connsiteY57" fmla="*/ 492125 h 688975"/>
              <a:gd name="connsiteX58" fmla="*/ 123825 w 2038565"/>
              <a:gd name="connsiteY58" fmla="*/ 501650 h 688975"/>
              <a:gd name="connsiteX59" fmla="*/ 117475 w 2038565"/>
              <a:gd name="connsiteY59" fmla="*/ 546100 h 688975"/>
              <a:gd name="connsiteX60" fmla="*/ 114300 w 2038565"/>
              <a:gd name="connsiteY60" fmla="*/ 558800 h 688975"/>
              <a:gd name="connsiteX61" fmla="*/ 111125 w 2038565"/>
              <a:gd name="connsiteY61" fmla="*/ 574675 h 688975"/>
              <a:gd name="connsiteX62" fmla="*/ 104775 w 2038565"/>
              <a:gd name="connsiteY62" fmla="*/ 600075 h 688975"/>
              <a:gd name="connsiteX63" fmla="*/ 101600 w 2038565"/>
              <a:gd name="connsiteY63" fmla="*/ 612775 h 688975"/>
              <a:gd name="connsiteX64" fmla="*/ 95250 w 2038565"/>
              <a:gd name="connsiteY64" fmla="*/ 641350 h 688975"/>
              <a:gd name="connsiteX65" fmla="*/ 88900 w 2038565"/>
              <a:gd name="connsiteY65" fmla="*/ 650875 h 688975"/>
              <a:gd name="connsiteX66" fmla="*/ 82550 w 2038565"/>
              <a:gd name="connsiteY66" fmla="*/ 663575 h 688975"/>
              <a:gd name="connsiteX67" fmla="*/ 73025 w 2038565"/>
              <a:gd name="connsiteY67" fmla="*/ 679450 h 688975"/>
              <a:gd name="connsiteX68" fmla="*/ 63500 w 2038565"/>
              <a:gd name="connsiteY68" fmla="*/ 682625 h 688975"/>
              <a:gd name="connsiteX69" fmla="*/ 50800 w 2038565"/>
              <a:gd name="connsiteY69" fmla="*/ 688975 h 688975"/>
              <a:gd name="connsiteX70" fmla="*/ 34925 w 2038565"/>
              <a:gd name="connsiteY70" fmla="*/ 682625 h 688975"/>
              <a:gd name="connsiteX71" fmla="*/ 6350 w 2038565"/>
              <a:gd name="connsiteY71" fmla="*/ 631825 h 688975"/>
              <a:gd name="connsiteX72" fmla="*/ 9525 w 2038565"/>
              <a:gd name="connsiteY72" fmla="*/ 530225 h 688975"/>
              <a:gd name="connsiteX73" fmla="*/ 3175 w 2038565"/>
              <a:gd name="connsiteY73" fmla="*/ 495300 h 688975"/>
              <a:gd name="connsiteX74" fmla="*/ 0 w 2038565"/>
              <a:gd name="connsiteY74" fmla="*/ 473075 h 688975"/>
              <a:gd name="connsiteX75" fmla="*/ 31750 w 2038565"/>
              <a:gd name="connsiteY75" fmla="*/ 352425 h 688975"/>
              <a:gd name="connsiteX76" fmla="*/ 47625 w 2038565"/>
              <a:gd name="connsiteY76" fmla="*/ 314325 h 688975"/>
              <a:gd name="connsiteX77" fmla="*/ 69850 w 2038565"/>
              <a:gd name="connsiteY77" fmla="*/ 288925 h 688975"/>
              <a:gd name="connsiteX78" fmla="*/ 95250 w 2038565"/>
              <a:gd name="connsiteY78" fmla="*/ 266700 h 688975"/>
              <a:gd name="connsiteX79" fmla="*/ 120650 w 2038565"/>
              <a:gd name="connsiteY79" fmla="*/ 254000 h 688975"/>
              <a:gd name="connsiteX80" fmla="*/ 244475 w 2038565"/>
              <a:gd name="connsiteY80" fmla="*/ 225425 h 688975"/>
              <a:gd name="connsiteX81" fmla="*/ 365125 w 2038565"/>
              <a:gd name="connsiteY81" fmla="*/ 209550 h 688975"/>
              <a:gd name="connsiteX82" fmla="*/ 406400 w 2038565"/>
              <a:gd name="connsiteY82" fmla="*/ 203200 h 688975"/>
              <a:gd name="connsiteX83" fmla="*/ 454025 w 2038565"/>
              <a:gd name="connsiteY83" fmla="*/ 200025 h 688975"/>
              <a:gd name="connsiteX84" fmla="*/ 596900 w 2038565"/>
              <a:gd name="connsiteY84" fmla="*/ 193675 h 688975"/>
              <a:gd name="connsiteX85" fmla="*/ 692150 w 2038565"/>
              <a:gd name="connsiteY85" fmla="*/ 196850 h 688975"/>
              <a:gd name="connsiteX86" fmla="*/ 768350 w 2038565"/>
              <a:gd name="connsiteY86" fmla="*/ 200025 h 688975"/>
              <a:gd name="connsiteX87" fmla="*/ 831850 w 2038565"/>
              <a:gd name="connsiteY87" fmla="*/ 193675 h 688975"/>
              <a:gd name="connsiteX88" fmla="*/ 873125 w 2038565"/>
              <a:gd name="connsiteY88" fmla="*/ 184150 h 688975"/>
              <a:gd name="connsiteX89" fmla="*/ 914400 w 2038565"/>
              <a:gd name="connsiteY89" fmla="*/ 171450 h 688975"/>
              <a:gd name="connsiteX90" fmla="*/ 955675 w 2038565"/>
              <a:gd name="connsiteY90" fmla="*/ 165100 h 688975"/>
              <a:gd name="connsiteX91" fmla="*/ 1019175 w 2038565"/>
              <a:gd name="connsiteY91" fmla="*/ 155575 h 688975"/>
              <a:gd name="connsiteX92" fmla="*/ 1085850 w 2038565"/>
              <a:gd name="connsiteY92" fmla="*/ 152400 h 688975"/>
              <a:gd name="connsiteX93" fmla="*/ 1108075 w 2038565"/>
              <a:gd name="connsiteY93" fmla="*/ 149225 h 688975"/>
              <a:gd name="connsiteX94" fmla="*/ 1139825 w 2038565"/>
              <a:gd name="connsiteY94" fmla="*/ 142875 h 688975"/>
              <a:gd name="connsiteX95" fmla="*/ 1181100 w 2038565"/>
              <a:gd name="connsiteY95" fmla="*/ 136525 h 688975"/>
              <a:gd name="connsiteX96" fmla="*/ 1203325 w 2038565"/>
              <a:gd name="connsiteY96" fmla="*/ 130175 h 688975"/>
              <a:gd name="connsiteX97" fmla="*/ 1266825 w 2038565"/>
              <a:gd name="connsiteY97" fmla="*/ 107950 h 688975"/>
              <a:gd name="connsiteX98" fmla="*/ 1295400 w 2038565"/>
              <a:gd name="connsiteY98" fmla="*/ 88900 h 688975"/>
              <a:gd name="connsiteX99" fmla="*/ 1323975 w 2038565"/>
              <a:gd name="connsiteY99" fmla="*/ 73025 h 688975"/>
              <a:gd name="connsiteX100" fmla="*/ 1349375 w 2038565"/>
              <a:gd name="connsiteY100" fmla="*/ 57150 h 688975"/>
              <a:gd name="connsiteX101" fmla="*/ 1412875 w 2038565"/>
              <a:gd name="connsiteY101" fmla="*/ 34925 h 688975"/>
              <a:gd name="connsiteX102" fmla="*/ 1466850 w 2038565"/>
              <a:gd name="connsiteY102" fmla="*/ 22225 h 688975"/>
              <a:gd name="connsiteX103" fmla="*/ 1489075 w 2038565"/>
              <a:gd name="connsiteY103" fmla="*/ 12700 h 688975"/>
              <a:gd name="connsiteX104" fmla="*/ 1527175 w 2038565"/>
              <a:gd name="connsiteY104" fmla="*/ 6350 h 688975"/>
              <a:gd name="connsiteX105" fmla="*/ 1612900 w 2038565"/>
              <a:gd name="connsiteY105" fmla="*/ 0 h 688975"/>
              <a:gd name="connsiteX106" fmla="*/ 1841500 w 2038565"/>
              <a:gd name="connsiteY106" fmla="*/ 22225 h 688975"/>
              <a:gd name="connsiteX107" fmla="*/ 1895475 w 2038565"/>
              <a:gd name="connsiteY107" fmla="*/ 31750 h 688975"/>
              <a:gd name="connsiteX108" fmla="*/ 1917700 w 2038565"/>
              <a:gd name="connsiteY108" fmla="*/ 41275 h 688975"/>
              <a:gd name="connsiteX109" fmla="*/ 1930400 w 2038565"/>
              <a:gd name="connsiteY109" fmla="*/ 44450 h 688975"/>
              <a:gd name="connsiteX110" fmla="*/ 1997075 w 2038565"/>
              <a:gd name="connsiteY110" fmla="*/ 95250 h 688975"/>
              <a:gd name="connsiteX111" fmla="*/ 2025650 w 2038565"/>
              <a:gd name="connsiteY111" fmla="*/ 130175 h 688975"/>
              <a:gd name="connsiteX112" fmla="*/ 2035175 w 2038565"/>
              <a:gd name="connsiteY112" fmla="*/ 155575 h 688975"/>
              <a:gd name="connsiteX113" fmla="*/ 2025650 w 2038565"/>
              <a:gd name="connsiteY113" fmla="*/ 295275 h 688975"/>
              <a:gd name="connsiteX114" fmla="*/ 2000250 w 2038565"/>
              <a:gd name="connsiteY114" fmla="*/ 355600 h 688975"/>
              <a:gd name="connsiteX115" fmla="*/ 1990725 w 2038565"/>
              <a:gd name="connsiteY115" fmla="*/ 371475 h 688975"/>
              <a:gd name="connsiteX116" fmla="*/ 1978025 w 2038565"/>
              <a:gd name="connsiteY116" fmla="*/ 377825 h 688975"/>
              <a:gd name="connsiteX117" fmla="*/ 1946275 w 2038565"/>
              <a:gd name="connsiteY117" fmla="*/ 361950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038565" h="688975">
                <a:moveTo>
                  <a:pt x="1946275" y="361950"/>
                </a:moveTo>
                <a:lnTo>
                  <a:pt x="1924050" y="361950"/>
                </a:lnTo>
                <a:cubicBezTo>
                  <a:pt x="1919817" y="353483"/>
                  <a:pt x="1914991" y="345288"/>
                  <a:pt x="1911350" y="336550"/>
                </a:cubicBezTo>
                <a:cubicBezTo>
                  <a:pt x="1907959" y="328411"/>
                  <a:pt x="1907680" y="316014"/>
                  <a:pt x="1905000" y="307975"/>
                </a:cubicBezTo>
                <a:cubicBezTo>
                  <a:pt x="1903503" y="303485"/>
                  <a:pt x="1900147" y="299765"/>
                  <a:pt x="1898650" y="295275"/>
                </a:cubicBezTo>
                <a:cubicBezTo>
                  <a:pt x="1895890" y="286996"/>
                  <a:pt x="1895364" y="278047"/>
                  <a:pt x="1892300" y="269875"/>
                </a:cubicBezTo>
                <a:cubicBezTo>
                  <a:pt x="1880522" y="238468"/>
                  <a:pt x="1883791" y="253397"/>
                  <a:pt x="1873250" y="234950"/>
                </a:cubicBezTo>
                <a:cubicBezTo>
                  <a:pt x="1861937" y="215151"/>
                  <a:pt x="1872624" y="227431"/>
                  <a:pt x="1854200" y="206375"/>
                </a:cubicBezTo>
                <a:cubicBezTo>
                  <a:pt x="1851243" y="202996"/>
                  <a:pt x="1848844" y="198518"/>
                  <a:pt x="1844675" y="196850"/>
                </a:cubicBezTo>
                <a:cubicBezTo>
                  <a:pt x="1832520" y="191988"/>
                  <a:pt x="1819412" y="189892"/>
                  <a:pt x="1806575" y="187325"/>
                </a:cubicBezTo>
                <a:cubicBezTo>
                  <a:pt x="1801283" y="186267"/>
                  <a:pt x="1796081" y="184564"/>
                  <a:pt x="1790700" y="184150"/>
                </a:cubicBezTo>
                <a:cubicBezTo>
                  <a:pt x="1768515" y="182443"/>
                  <a:pt x="1746243" y="182176"/>
                  <a:pt x="1724025" y="180975"/>
                </a:cubicBezTo>
                <a:lnTo>
                  <a:pt x="1673225" y="177800"/>
                </a:lnTo>
                <a:cubicBezTo>
                  <a:pt x="1663700" y="178858"/>
                  <a:pt x="1654122" y="179518"/>
                  <a:pt x="1644650" y="180975"/>
                </a:cubicBezTo>
                <a:cubicBezTo>
                  <a:pt x="1640337" y="181639"/>
                  <a:pt x="1636263" y="183486"/>
                  <a:pt x="1631950" y="184150"/>
                </a:cubicBezTo>
                <a:cubicBezTo>
                  <a:pt x="1622478" y="185607"/>
                  <a:pt x="1612900" y="186267"/>
                  <a:pt x="1603375" y="187325"/>
                </a:cubicBezTo>
                <a:cubicBezTo>
                  <a:pt x="1597096" y="193604"/>
                  <a:pt x="1592534" y="199411"/>
                  <a:pt x="1584325" y="203200"/>
                </a:cubicBezTo>
                <a:cubicBezTo>
                  <a:pt x="1573976" y="207977"/>
                  <a:pt x="1563904" y="214641"/>
                  <a:pt x="1552575" y="215900"/>
                </a:cubicBezTo>
                <a:cubicBezTo>
                  <a:pt x="1516562" y="219901"/>
                  <a:pt x="1533487" y="217720"/>
                  <a:pt x="1501775" y="222250"/>
                </a:cubicBezTo>
                <a:cubicBezTo>
                  <a:pt x="1504950" y="227542"/>
                  <a:pt x="1509008" y="232395"/>
                  <a:pt x="1511300" y="238125"/>
                </a:cubicBezTo>
                <a:cubicBezTo>
                  <a:pt x="1513304" y="243135"/>
                  <a:pt x="1509648" y="251587"/>
                  <a:pt x="1514475" y="254000"/>
                </a:cubicBezTo>
                <a:cubicBezTo>
                  <a:pt x="1518378" y="255951"/>
                  <a:pt x="1514777" y="244584"/>
                  <a:pt x="1517650" y="241300"/>
                </a:cubicBezTo>
                <a:cubicBezTo>
                  <a:pt x="1530485" y="226631"/>
                  <a:pt x="1536786" y="229372"/>
                  <a:pt x="1552575" y="225425"/>
                </a:cubicBezTo>
                <a:cubicBezTo>
                  <a:pt x="1555822" y="224613"/>
                  <a:pt x="1558925" y="223308"/>
                  <a:pt x="1562100" y="222250"/>
                </a:cubicBezTo>
                <a:cubicBezTo>
                  <a:pt x="1559983" y="225425"/>
                  <a:pt x="1557457" y="228362"/>
                  <a:pt x="1555750" y="231775"/>
                </a:cubicBezTo>
                <a:cubicBezTo>
                  <a:pt x="1554253" y="234768"/>
                  <a:pt x="1555188" y="239209"/>
                  <a:pt x="1552575" y="241300"/>
                </a:cubicBezTo>
                <a:cubicBezTo>
                  <a:pt x="1549168" y="244026"/>
                  <a:pt x="1544108" y="243417"/>
                  <a:pt x="1539875" y="244475"/>
                </a:cubicBezTo>
                <a:cubicBezTo>
                  <a:pt x="1531066" y="253284"/>
                  <a:pt x="1529472" y="252038"/>
                  <a:pt x="1527175" y="263525"/>
                </a:cubicBezTo>
                <a:cubicBezTo>
                  <a:pt x="1525707" y="270863"/>
                  <a:pt x="1525339" y="278387"/>
                  <a:pt x="1524000" y="285750"/>
                </a:cubicBezTo>
                <a:cubicBezTo>
                  <a:pt x="1523219" y="290043"/>
                  <a:pt x="1523361" y="294899"/>
                  <a:pt x="1520825" y="298450"/>
                </a:cubicBezTo>
                <a:cubicBezTo>
                  <a:pt x="1517749" y="302756"/>
                  <a:pt x="1512107" y="304490"/>
                  <a:pt x="1508125" y="307975"/>
                </a:cubicBezTo>
                <a:cubicBezTo>
                  <a:pt x="1495806" y="318754"/>
                  <a:pt x="1496783" y="318638"/>
                  <a:pt x="1489075" y="330200"/>
                </a:cubicBezTo>
                <a:cubicBezTo>
                  <a:pt x="1489037" y="330391"/>
                  <a:pt x="1483980" y="356981"/>
                  <a:pt x="1482725" y="358775"/>
                </a:cubicBezTo>
                <a:cubicBezTo>
                  <a:pt x="1478359" y="365012"/>
                  <a:pt x="1460002" y="382192"/>
                  <a:pt x="1450975" y="387350"/>
                </a:cubicBezTo>
                <a:cubicBezTo>
                  <a:pt x="1448069" y="389010"/>
                  <a:pt x="1444625" y="389467"/>
                  <a:pt x="1441450" y="390525"/>
                </a:cubicBezTo>
                <a:cubicBezTo>
                  <a:pt x="1437217" y="393700"/>
                  <a:pt x="1433344" y="397425"/>
                  <a:pt x="1428750" y="400050"/>
                </a:cubicBezTo>
                <a:cubicBezTo>
                  <a:pt x="1425844" y="401710"/>
                  <a:pt x="1422454" y="402344"/>
                  <a:pt x="1419225" y="403225"/>
                </a:cubicBezTo>
                <a:cubicBezTo>
                  <a:pt x="1384990" y="412562"/>
                  <a:pt x="1404609" y="406826"/>
                  <a:pt x="1377950" y="412750"/>
                </a:cubicBezTo>
                <a:cubicBezTo>
                  <a:pt x="1347696" y="419473"/>
                  <a:pt x="1387228" y="413130"/>
                  <a:pt x="1333500" y="419100"/>
                </a:cubicBezTo>
                <a:cubicBezTo>
                  <a:pt x="1278526" y="425208"/>
                  <a:pt x="1342291" y="419645"/>
                  <a:pt x="1266825" y="425450"/>
                </a:cubicBezTo>
                <a:cubicBezTo>
                  <a:pt x="1231723" y="434226"/>
                  <a:pt x="1262647" y="427377"/>
                  <a:pt x="1187450" y="431800"/>
                </a:cubicBezTo>
                <a:cubicBezTo>
                  <a:pt x="1173675" y="432610"/>
                  <a:pt x="1159967" y="434537"/>
                  <a:pt x="1146175" y="434975"/>
                </a:cubicBezTo>
                <a:cubicBezTo>
                  <a:pt x="1093274" y="436654"/>
                  <a:pt x="1040342" y="437092"/>
                  <a:pt x="987425" y="438150"/>
                </a:cubicBezTo>
                <a:cubicBezTo>
                  <a:pt x="977734" y="438895"/>
                  <a:pt x="927362" y="442453"/>
                  <a:pt x="914400" y="444500"/>
                </a:cubicBezTo>
                <a:cubicBezTo>
                  <a:pt x="904762" y="446022"/>
                  <a:pt x="895573" y="450432"/>
                  <a:pt x="885825" y="450850"/>
                </a:cubicBezTo>
                <a:cubicBezTo>
                  <a:pt x="821317" y="453615"/>
                  <a:pt x="756708" y="452967"/>
                  <a:pt x="692150" y="454025"/>
                </a:cubicBezTo>
                <a:cubicBezTo>
                  <a:pt x="668867" y="455083"/>
                  <a:pt x="645556" y="455650"/>
                  <a:pt x="622300" y="457200"/>
                </a:cubicBezTo>
                <a:cubicBezTo>
                  <a:pt x="613786" y="457768"/>
                  <a:pt x="605407" y="459721"/>
                  <a:pt x="596900" y="460375"/>
                </a:cubicBezTo>
                <a:cubicBezTo>
                  <a:pt x="577877" y="461838"/>
                  <a:pt x="558800" y="462492"/>
                  <a:pt x="539750" y="463550"/>
                </a:cubicBezTo>
                <a:cubicBezTo>
                  <a:pt x="500592" y="461433"/>
                  <a:pt x="461329" y="460750"/>
                  <a:pt x="422275" y="457200"/>
                </a:cubicBezTo>
                <a:cubicBezTo>
                  <a:pt x="403042" y="455452"/>
                  <a:pt x="384400" y="448880"/>
                  <a:pt x="365125" y="447675"/>
                </a:cubicBezTo>
                <a:cubicBezTo>
                  <a:pt x="352616" y="446893"/>
                  <a:pt x="315528" y="451011"/>
                  <a:pt x="298450" y="454025"/>
                </a:cubicBezTo>
                <a:cubicBezTo>
                  <a:pt x="287821" y="455901"/>
                  <a:pt x="277422" y="459138"/>
                  <a:pt x="266700" y="460375"/>
                </a:cubicBezTo>
                <a:cubicBezTo>
                  <a:pt x="249845" y="462320"/>
                  <a:pt x="232833" y="462492"/>
                  <a:pt x="215900" y="463550"/>
                </a:cubicBezTo>
                <a:cubicBezTo>
                  <a:pt x="209550" y="464608"/>
                  <a:pt x="203231" y="465874"/>
                  <a:pt x="196850" y="466725"/>
                </a:cubicBezTo>
                <a:cubicBezTo>
                  <a:pt x="187350" y="467992"/>
                  <a:pt x="177572" y="467576"/>
                  <a:pt x="168275" y="469900"/>
                </a:cubicBezTo>
                <a:cubicBezTo>
                  <a:pt x="164573" y="470825"/>
                  <a:pt x="162110" y="474441"/>
                  <a:pt x="158750" y="476250"/>
                </a:cubicBezTo>
                <a:cubicBezTo>
                  <a:pt x="148332" y="481860"/>
                  <a:pt x="127000" y="492125"/>
                  <a:pt x="127000" y="492125"/>
                </a:cubicBezTo>
                <a:cubicBezTo>
                  <a:pt x="125942" y="495300"/>
                  <a:pt x="124551" y="498383"/>
                  <a:pt x="123825" y="501650"/>
                </a:cubicBezTo>
                <a:cubicBezTo>
                  <a:pt x="119828" y="519637"/>
                  <a:pt x="120679" y="526876"/>
                  <a:pt x="117475" y="546100"/>
                </a:cubicBezTo>
                <a:cubicBezTo>
                  <a:pt x="116758" y="550404"/>
                  <a:pt x="115247" y="554540"/>
                  <a:pt x="114300" y="558800"/>
                </a:cubicBezTo>
                <a:cubicBezTo>
                  <a:pt x="113129" y="564068"/>
                  <a:pt x="112338" y="569417"/>
                  <a:pt x="111125" y="574675"/>
                </a:cubicBezTo>
                <a:cubicBezTo>
                  <a:pt x="109163" y="583179"/>
                  <a:pt x="106892" y="591608"/>
                  <a:pt x="104775" y="600075"/>
                </a:cubicBezTo>
                <a:cubicBezTo>
                  <a:pt x="103717" y="604308"/>
                  <a:pt x="102456" y="608496"/>
                  <a:pt x="101600" y="612775"/>
                </a:cubicBezTo>
                <a:cubicBezTo>
                  <a:pt x="101035" y="615600"/>
                  <a:pt x="96931" y="637427"/>
                  <a:pt x="95250" y="641350"/>
                </a:cubicBezTo>
                <a:cubicBezTo>
                  <a:pt x="93747" y="644857"/>
                  <a:pt x="90793" y="647562"/>
                  <a:pt x="88900" y="650875"/>
                </a:cubicBezTo>
                <a:cubicBezTo>
                  <a:pt x="86552" y="654984"/>
                  <a:pt x="84849" y="659438"/>
                  <a:pt x="82550" y="663575"/>
                </a:cubicBezTo>
                <a:cubicBezTo>
                  <a:pt x="79553" y="668970"/>
                  <a:pt x="77389" y="675086"/>
                  <a:pt x="73025" y="679450"/>
                </a:cubicBezTo>
                <a:cubicBezTo>
                  <a:pt x="70658" y="681817"/>
                  <a:pt x="66576" y="681307"/>
                  <a:pt x="63500" y="682625"/>
                </a:cubicBezTo>
                <a:cubicBezTo>
                  <a:pt x="59150" y="684489"/>
                  <a:pt x="55033" y="686858"/>
                  <a:pt x="50800" y="688975"/>
                </a:cubicBezTo>
                <a:cubicBezTo>
                  <a:pt x="45508" y="686858"/>
                  <a:pt x="38424" y="687124"/>
                  <a:pt x="34925" y="682625"/>
                </a:cubicBezTo>
                <a:cubicBezTo>
                  <a:pt x="22997" y="667289"/>
                  <a:pt x="6350" y="631825"/>
                  <a:pt x="6350" y="631825"/>
                </a:cubicBezTo>
                <a:cubicBezTo>
                  <a:pt x="7408" y="597958"/>
                  <a:pt x="10313" y="564099"/>
                  <a:pt x="9525" y="530225"/>
                </a:cubicBezTo>
                <a:cubicBezTo>
                  <a:pt x="9250" y="518396"/>
                  <a:pt x="5120" y="506972"/>
                  <a:pt x="3175" y="495300"/>
                </a:cubicBezTo>
                <a:cubicBezTo>
                  <a:pt x="1945" y="487918"/>
                  <a:pt x="1058" y="480483"/>
                  <a:pt x="0" y="473075"/>
                </a:cubicBezTo>
                <a:cubicBezTo>
                  <a:pt x="5557" y="423065"/>
                  <a:pt x="4248" y="418429"/>
                  <a:pt x="31750" y="352425"/>
                </a:cubicBezTo>
                <a:cubicBezTo>
                  <a:pt x="37042" y="339725"/>
                  <a:pt x="40546" y="326123"/>
                  <a:pt x="47625" y="314325"/>
                </a:cubicBezTo>
                <a:cubicBezTo>
                  <a:pt x="53413" y="304678"/>
                  <a:pt x="61895" y="296880"/>
                  <a:pt x="69850" y="288925"/>
                </a:cubicBezTo>
                <a:cubicBezTo>
                  <a:pt x="77805" y="280970"/>
                  <a:pt x="85979" y="273074"/>
                  <a:pt x="95250" y="266700"/>
                </a:cubicBezTo>
                <a:cubicBezTo>
                  <a:pt x="103050" y="261337"/>
                  <a:pt x="111978" y="257794"/>
                  <a:pt x="120650" y="254000"/>
                </a:cubicBezTo>
                <a:cubicBezTo>
                  <a:pt x="161375" y="236183"/>
                  <a:pt x="196169" y="233476"/>
                  <a:pt x="244475" y="225425"/>
                </a:cubicBezTo>
                <a:cubicBezTo>
                  <a:pt x="335327" y="210283"/>
                  <a:pt x="294990" y="214560"/>
                  <a:pt x="365125" y="209550"/>
                </a:cubicBezTo>
                <a:cubicBezTo>
                  <a:pt x="378883" y="207433"/>
                  <a:pt x="392559" y="204683"/>
                  <a:pt x="406400" y="203200"/>
                </a:cubicBezTo>
                <a:cubicBezTo>
                  <a:pt x="422220" y="201505"/>
                  <a:pt x="438142" y="200959"/>
                  <a:pt x="454025" y="200025"/>
                </a:cubicBezTo>
                <a:cubicBezTo>
                  <a:pt x="515142" y="196430"/>
                  <a:pt x="530751" y="196219"/>
                  <a:pt x="596900" y="193675"/>
                </a:cubicBezTo>
                <a:lnTo>
                  <a:pt x="692150" y="196850"/>
                </a:lnTo>
                <a:cubicBezTo>
                  <a:pt x="717555" y="197791"/>
                  <a:pt x="742935" y="200603"/>
                  <a:pt x="768350" y="200025"/>
                </a:cubicBezTo>
                <a:cubicBezTo>
                  <a:pt x="789617" y="199542"/>
                  <a:pt x="810683" y="195792"/>
                  <a:pt x="831850" y="193675"/>
                </a:cubicBezTo>
                <a:cubicBezTo>
                  <a:pt x="845608" y="190500"/>
                  <a:pt x="859491" y="187821"/>
                  <a:pt x="873125" y="184150"/>
                </a:cubicBezTo>
                <a:cubicBezTo>
                  <a:pt x="887025" y="180408"/>
                  <a:pt x="900374" y="174687"/>
                  <a:pt x="914400" y="171450"/>
                </a:cubicBezTo>
                <a:cubicBezTo>
                  <a:pt x="927964" y="168320"/>
                  <a:pt x="941944" y="167388"/>
                  <a:pt x="955675" y="165100"/>
                </a:cubicBezTo>
                <a:cubicBezTo>
                  <a:pt x="984616" y="160277"/>
                  <a:pt x="991324" y="157432"/>
                  <a:pt x="1019175" y="155575"/>
                </a:cubicBezTo>
                <a:cubicBezTo>
                  <a:pt x="1041376" y="154095"/>
                  <a:pt x="1063625" y="153458"/>
                  <a:pt x="1085850" y="152400"/>
                </a:cubicBezTo>
                <a:cubicBezTo>
                  <a:pt x="1093258" y="151342"/>
                  <a:pt x="1100705" y="150526"/>
                  <a:pt x="1108075" y="149225"/>
                </a:cubicBezTo>
                <a:cubicBezTo>
                  <a:pt x="1118704" y="147349"/>
                  <a:pt x="1129141" y="144401"/>
                  <a:pt x="1139825" y="142875"/>
                </a:cubicBezTo>
                <a:cubicBezTo>
                  <a:pt x="1146018" y="141990"/>
                  <a:pt x="1173941" y="138177"/>
                  <a:pt x="1181100" y="136525"/>
                </a:cubicBezTo>
                <a:cubicBezTo>
                  <a:pt x="1188607" y="134793"/>
                  <a:pt x="1195880" y="132160"/>
                  <a:pt x="1203325" y="130175"/>
                </a:cubicBezTo>
                <a:cubicBezTo>
                  <a:pt x="1232385" y="122426"/>
                  <a:pt x="1235942" y="124127"/>
                  <a:pt x="1266825" y="107950"/>
                </a:cubicBezTo>
                <a:cubicBezTo>
                  <a:pt x="1276966" y="102638"/>
                  <a:pt x="1285632" y="94869"/>
                  <a:pt x="1295400" y="88900"/>
                </a:cubicBezTo>
                <a:cubicBezTo>
                  <a:pt x="1304698" y="83218"/>
                  <a:pt x="1314583" y="78550"/>
                  <a:pt x="1323975" y="73025"/>
                </a:cubicBezTo>
                <a:cubicBezTo>
                  <a:pt x="1332581" y="67963"/>
                  <a:pt x="1340198" y="61083"/>
                  <a:pt x="1349375" y="57150"/>
                </a:cubicBezTo>
                <a:cubicBezTo>
                  <a:pt x="1369987" y="48316"/>
                  <a:pt x="1391674" y="42236"/>
                  <a:pt x="1412875" y="34925"/>
                </a:cubicBezTo>
                <a:cubicBezTo>
                  <a:pt x="1447627" y="22941"/>
                  <a:pt x="1433117" y="26442"/>
                  <a:pt x="1466850" y="22225"/>
                </a:cubicBezTo>
                <a:cubicBezTo>
                  <a:pt x="1474258" y="19050"/>
                  <a:pt x="1481280" y="14751"/>
                  <a:pt x="1489075" y="12700"/>
                </a:cubicBezTo>
                <a:cubicBezTo>
                  <a:pt x="1501526" y="9423"/>
                  <a:pt x="1514399" y="7947"/>
                  <a:pt x="1527175" y="6350"/>
                </a:cubicBezTo>
                <a:cubicBezTo>
                  <a:pt x="1542591" y="4423"/>
                  <a:pt x="1600674" y="815"/>
                  <a:pt x="1612900" y="0"/>
                </a:cubicBezTo>
                <a:cubicBezTo>
                  <a:pt x="1794791" y="21827"/>
                  <a:pt x="1718409" y="16630"/>
                  <a:pt x="1841500" y="22225"/>
                </a:cubicBezTo>
                <a:cubicBezTo>
                  <a:pt x="1861044" y="24668"/>
                  <a:pt x="1876339" y="25770"/>
                  <a:pt x="1895475" y="31750"/>
                </a:cubicBezTo>
                <a:cubicBezTo>
                  <a:pt x="1903168" y="34154"/>
                  <a:pt x="1910125" y="38521"/>
                  <a:pt x="1917700" y="41275"/>
                </a:cubicBezTo>
                <a:cubicBezTo>
                  <a:pt x="1921801" y="42766"/>
                  <a:pt x="1926167" y="43392"/>
                  <a:pt x="1930400" y="44450"/>
                </a:cubicBezTo>
                <a:cubicBezTo>
                  <a:pt x="1952625" y="61383"/>
                  <a:pt x="1979382" y="73625"/>
                  <a:pt x="1997075" y="95250"/>
                </a:cubicBezTo>
                <a:lnTo>
                  <a:pt x="2025650" y="130175"/>
                </a:lnTo>
                <a:cubicBezTo>
                  <a:pt x="2028825" y="138642"/>
                  <a:pt x="2033800" y="146638"/>
                  <a:pt x="2035175" y="155575"/>
                </a:cubicBezTo>
                <a:cubicBezTo>
                  <a:pt x="2042321" y="202022"/>
                  <a:pt x="2037711" y="250047"/>
                  <a:pt x="2025650" y="295275"/>
                </a:cubicBezTo>
                <a:cubicBezTo>
                  <a:pt x="2020028" y="316356"/>
                  <a:pt x="2011475" y="336891"/>
                  <a:pt x="2000250" y="355600"/>
                </a:cubicBezTo>
                <a:cubicBezTo>
                  <a:pt x="1997075" y="360892"/>
                  <a:pt x="1995089" y="367111"/>
                  <a:pt x="1990725" y="371475"/>
                </a:cubicBezTo>
                <a:cubicBezTo>
                  <a:pt x="1987378" y="374822"/>
                  <a:pt x="1982258" y="375708"/>
                  <a:pt x="1978025" y="377825"/>
                </a:cubicBezTo>
                <a:lnTo>
                  <a:pt x="1946275" y="36195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F213FFF-4BAD-1C8B-CAD9-751193CD246F}"/>
              </a:ext>
            </a:extLst>
          </p:cNvPr>
          <p:cNvGrpSpPr/>
          <p:nvPr/>
        </p:nvGrpSpPr>
        <p:grpSpPr>
          <a:xfrm>
            <a:off x="1124433" y="3681454"/>
            <a:ext cx="8962806" cy="2884359"/>
            <a:chOff x="1124433" y="3681454"/>
            <a:chExt cx="8962806" cy="2884359"/>
          </a:xfrm>
        </p:grpSpPr>
        <p:sp>
          <p:nvSpPr>
            <p:cNvPr id="11" name="Rectangle 10">
              <a:extLst>
                <a:ext uri="{FF2B5EF4-FFF2-40B4-BE49-F238E27FC236}">
                  <a16:creationId xmlns:a16="http://schemas.microsoft.com/office/drawing/2014/main" id="{252FDA6A-0731-B591-5D66-D3FB42E4D057}"/>
                </a:ext>
              </a:extLst>
            </p:cNvPr>
            <p:cNvSpPr/>
            <p:nvPr/>
          </p:nvSpPr>
          <p:spPr>
            <a:xfrm>
              <a:off x="4383803" y="3681454"/>
              <a:ext cx="2343000" cy="310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Fire Severity</a:t>
              </a:r>
            </a:p>
          </p:txBody>
        </p:sp>
        <p:pic>
          <p:nvPicPr>
            <p:cNvPr id="26" name="Picture 25" descr="A screen shot of a graph&#10;&#10;Description automatically generated">
              <a:extLst>
                <a:ext uri="{FF2B5EF4-FFF2-40B4-BE49-F238E27FC236}">
                  <a16:creationId xmlns:a16="http://schemas.microsoft.com/office/drawing/2014/main" id="{D00CF4AD-AE55-4A4C-D8C4-B0B406DC2349}"/>
                </a:ext>
              </a:extLst>
            </p:cNvPr>
            <p:cNvPicPr>
              <a:picLocks noChangeAspect="1"/>
            </p:cNvPicPr>
            <p:nvPr/>
          </p:nvPicPr>
          <p:blipFill rotWithShape="1">
            <a:blip r:embed="rId4">
              <a:extLst>
                <a:ext uri="{28A0092B-C50C-407E-A947-70E740481C1C}">
                  <a14:useLocalDpi xmlns:a14="http://schemas.microsoft.com/office/drawing/2010/main" val="0"/>
                </a:ext>
              </a:extLst>
            </a:blip>
            <a:srcRect l="13956" t="28612" r="36674" b="6072"/>
            <a:stretch/>
          </p:blipFill>
          <p:spPr>
            <a:xfrm>
              <a:off x="6312095" y="4105427"/>
              <a:ext cx="3775144" cy="2358227"/>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0B987C67-2FDC-068B-00F4-6158B0004734}"/>
                </a:ext>
              </a:extLst>
            </p:cNvPr>
            <p:cNvPicPr>
              <a:picLocks noChangeAspect="1"/>
            </p:cNvPicPr>
            <p:nvPr/>
          </p:nvPicPr>
          <p:blipFill rotWithShape="1">
            <a:blip r:embed="rId5">
              <a:extLst>
                <a:ext uri="{28A0092B-C50C-407E-A947-70E740481C1C}">
                  <a14:useLocalDpi xmlns:a14="http://schemas.microsoft.com/office/drawing/2010/main" val="0"/>
                </a:ext>
              </a:extLst>
            </a:blip>
            <a:srcRect l="13892" t="27809" r="36256" b="5455"/>
            <a:stretch/>
          </p:blipFill>
          <p:spPr>
            <a:xfrm>
              <a:off x="1124433" y="4094391"/>
              <a:ext cx="3377691" cy="2471422"/>
            </a:xfrm>
            <a:prstGeom prst="rect">
              <a:avLst/>
            </a:prstGeom>
          </p:spPr>
        </p:pic>
      </p:grpSp>
      <p:pic>
        <p:nvPicPr>
          <p:cNvPr id="28" name="Picture 27" descr="A screen shot of a computer&#10;&#10;Description automatically generated">
            <a:extLst>
              <a:ext uri="{FF2B5EF4-FFF2-40B4-BE49-F238E27FC236}">
                <a16:creationId xmlns:a16="http://schemas.microsoft.com/office/drawing/2014/main" id="{9958EDF8-C319-F835-E4F8-D6DD86E4A1D2}"/>
              </a:ext>
            </a:extLst>
          </p:cNvPr>
          <p:cNvPicPr>
            <a:picLocks noChangeAspect="1"/>
          </p:cNvPicPr>
          <p:nvPr/>
        </p:nvPicPr>
        <p:blipFill rotWithShape="1">
          <a:blip r:embed="rId6">
            <a:extLst>
              <a:ext uri="{28A0092B-C50C-407E-A947-70E740481C1C}">
                <a14:useLocalDpi xmlns:a14="http://schemas.microsoft.com/office/drawing/2010/main" val="0"/>
              </a:ext>
            </a:extLst>
          </a:blip>
          <a:srcRect l="13775" t="20976" r="35501" b="6072"/>
          <a:stretch/>
        </p:blipFill>
        <p:spPr>
          <a:xfrm>
            <a:off x="6312095" y="620863"/>
            <a:ext cx="3635676" cy="2858016"/>
          </a:xfrm>
          <a:prstGeom prst="rect">
            <a:avLst/>
          </a:prstGeom>
        </p:spPr>
      </p:pic>
      <p:sp>
        <p:nvSpPr>
          <p:cNvPr id="42" name="Rectangle 41">
            <a:extLst>
              <a:ext uri="{FF2B5EF4-FFF2-40B4-BE49-F238E27FC236}">
                <a16:creationId xmlns:a16="http://schemas.microsoft.com/office/drawing/2014/main" id="{B4BF08EF-EB21-598F-DA4F-9E20CB942531}"/>
              </a:ext>
            </a:extLst>
          </p:cNvPr>
          <p:cNvSpPr/>
          <p:nvPr/>
        </p:nvSpPr>
        <p:spPr>
          <a:xfrm>
            <a:off x="6996332" y="715646"/>
            <a:ext cx="4947037"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Aldo Leopold Wilderness</a:t>
            </a:r>
          </a:p>
        </p:txBody>
      </p:sp>
      <p:pic>
        <p:nvPicPr>
          <p:cNvPr id="30" name="Picture 29" descr="A graph of a number of individuals&#10;&#10;Description automatically generated with medium confidence">
            <a:extLst>
              <a:ext uri="{FF2B5EF4-FFF2-40B4-BE49-F238E27FC236}">
                <a16:creationId xmlns:a16="http://schemas.microsoft.com/office/drawing/2014/main" id="{ADA83F74-62E6-C40E-B8DA-9B857D489A5A}"/>
              </a:ext>
            </a:extLst>
          </p:cNvPr>
          <p:cNvPicPr>
            <a:picLocks noChangeAspect="1"/>
          </p:cNvPicPr>
          <p:nvPr/>
        </p:nvPicPr>
        <p:blipFill rotWithShape="1">
          <a:blip r:embed="rId7">
            <a:extLst>
              <a:ext uri="{28A0092B-C50C-407E-A947-70E740481C1C}">
                <a14:useLocalDpi xmlns:a14="http://schemas.microsoft.com/office/drawing/2010/main" val="0"/>
              </a:ext>
            </a:extLst>
          </a:blip>
          <a:srcRect l="69343" t="40085" r="5925" b="35676"/>
          <a:stretch/>
        </p:blipFill>
        <p:spPr>
          <a:xfrm>
            <a:off x="4463891" y="1470008"/>
            <a:ext cx="1717665" cy="946897"/>
          </a:xfrm>
          <a:prstGeom prst="rect">
            <a:avLst/>
          </a:prstGeom>
        </p:spPr>
      </p:pic>
      <p:sp>
        <p:nvSpPr>
          <p:cNvPr id="5" name="TextBox 4">
            <a:extLst>
              <a:ext uri="{FF2B5EF4-FFF2-40B4-BE49-F238E27FC236}">
                <a16:creationId xmlns:a16="http://schemas.microsoft.com/office/drawing/2014/main" id="{10987FC1-BA32-92F3-33B8-42FC7355D751}"/>
              </a:ext>
            </a:extLst>
          </p:cNvPr>
          <p:cNvSpPr txBox="1"/>
          <p:nvPr/>
        </p:nvSpPr>
        <p:spPr>
          <a:xfrm>
            <a:off x="0" y="6477000"/>
            <a:ext cx="1430867" cy="369332"/>
          </a:xfrm>
          <a:prstGeom prst="rect">
            <a:avLst/>
          </a:prstGeom>
          <a:noFill/>
          <a:ln>
            <a:solidFill>
              <a:schemeClr val="tx1"/>
            </a:solidFill>
          </a:ln>
        </p:spPr>
        <p:txBody>
          <a:bodyPr wrap="square" rtlCol="0">
            <a:spAutoFit/>
          </a:bodyPr>
          <a:lstStyle/>
          <a:p>
            <a:r>
              <a:rPr lang="en-US" dirty="0"/>
              <a:t>Methods</a:t>
            </a:r>
          </a:p>
        </p:txBody>
      </p:sp>
    </p:spTree>
    <p:extLst>
      <p:ext uri="{BB962C8B-B14F-4D97-AF65-F5344CB8AC3E}">
        <p14:creationId xmlns:p14="http://schemas.microsoft.com/office/powerpoint/2010/main" val="2993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1669</Words>
  <Application>Microsoft Office PowerPoint</Application>
  <PresentationFormat>Widescreen</PresentationFormat>
  <Paragraphs>208</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Quantifying Multivariate Fire-Regime Departure across Western US Wilderness Areas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Acknowledgements</vt:lpstr>
      <vt:lpstr>Questions?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Multivariate Fire-Regime Departure across Western US Wilderness Areas</dc:title>
  <dc:creator>Jeffrey Chandler</dc:creator>
  <cp:lastModifiedBy>Jeffrey Chandler</cp:lastModifiedBy>
  <cp:revision>1</cp:revision>
  <dcterms:created xsi:type="dcterms:W3CDTF">2023-12-20T21:45:44Z</dcterms:created>
  <dcterms:modified xsi:type="dcterms:W3CDTF">2023-12-20T21:46:59Z</dcterms:modified>
</cp:coreProperties>
</file>